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2"/>
  </p:notesMasterIdLst>
  <p:sldIdLst>
    <p:sldId id="280" r:id="rId3"/>
    <p:sldId id="290" r:id="rId4"/>
    <p:sldId id="279" r:id="rId5"/>
    <p:sldId id="278" r:id="rId6"/>
    <p:sldId id="281" r:id="rId7"/>
    <p:sldId id="276" r:id="rId8"/>
    <p:sldId id="292" r:id="rId9"/>
    <p:sldId id="293" r:id="rId10"/>
    <p:sldId id="291" r:id="rId11"/>
  </p:sldIdLst>
  <p:sldSz cx="24177625" cy="13716000"/>
  <p:notesSz cx="6797675" cy="9926638"/>
  <p:defaultTextStyle>
    <a:defPPr>
      <a:defRPr lang="ru-RU"/>
    </a:defPPr>
    <a:lvl1pPr marL="0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1pPr>
    <a:lvl2pPr marL="909417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2pPr>
    <a:lvl3pPr marL="1818833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3pPr>
    <a:lvl4pPr marL="2728250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4pPr>
    <a:lvl5pPr marL="3637666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5pPr>
    <a:lvl6pPr marL="4547083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6pPr>
    <a:lvl7pPr marL="5456499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7pPr>
    <a:lvl8pPr marL="6365916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8pPr>
    <a:lvl9pPr marL="7275332" algn="l" defTabSz="1818833" rtl="0" eaLnBrk="1" latinLnBrk="0" hangingPunct="1">
      <a:defRPr sz="35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52" userDrawn="1">
          <p15:clr>
            <a:srgbClr val="A4A3A4"/>
          </p15:clr>
        </p15:guide>
        <p15:guide id="2" pos="761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4061"/>
    <a:srgbClr val="2E75B6"/>
    <a:srgbClr val="019ADD"/>
    <a:srgbClr val="6BC2ED"/>
    <a:srgbClr val="055B89"/>
    <a:srgbClr val="F9F94D"/>
    <a:srgbClr val="FFFF00"/>
    <a:srgbClr val="002060"/>
    <a:srgbClr val="5B9BD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28" d="100"/>
          <a:sy n="28" d="100"/>
        </p:scale>
        <p:origin x="66" y="1086"/>
      </p:cViewPr>
      <p:guideLst>
        <p:guide orient="horz" pos="4252"/>
        <p:guide pos="76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A54AD-8802-4216-8093-4A26A9FD1CB6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7675" y="1241425"/>
            <a:ext cx="59023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BA6BA-EFB8-4E84-9BD8-51689A4143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2203" y="2244726"/>
            <a:ext cx="18133219" cy="4775200"/>
          </a:xfrm>
        </p:spPr>
        <p:txBody>
          <a:bodyPr anchor="b"/>
          <a:lstStyle>
            <a:lvl1pPr algn="ctr">
              <a:defRPr sz="118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2203" y="7204076"/>
            <a:ext cx="18133219" cy="3311524"/>
          </a:xfrm>
        </p:spPr>
        <p:txBody>
          <a:bodyPr/>
          <a:lstStyle>
            <a:lvl1pPr marL="0" indent="0" algn="ctr">
              <a:buNone/>
              <a:defRPr sz="4759"/>
            </a:lvl1pPr>
            <a:lvl2pPr marL="906673" indent="0" algn="ctr">
              <a:buNone/>
              <a:defRPr sz="3966"/>
            </a:lvl2pPr>
            <a:lvl3pPr marL="1813347" indent="0" algn="ctr">
              <a:buNone/>
              <a:defRPr sz="3570"/>
            </a:lvl3pPr>
            <a:lvl4pPr marL="2720020" indent="0" algn="ctr">
              <a:buNone/>
              <a:defRPr sz="3173"/>
            </a:lvl4pPr>
            <a:lvl5pPr marL="3626693" indent="0" algn="ctr">
              <a:buNone/>
              <a:defRPr sz="3173"/>
            </a:lvl5pPr>
            <a:lvl6pPr marL="4533367" indent="0" algn="ctr">
              <a:buNone/>
              <a:defRPr sz="3173"/>
            </a:lvl6pPr>
            <a:lvl7pPr marL="5440040" indent="0" algn="ctr">
              <a:buNone/>
              <a:defRPr sz="3173"/>
            </a:lvl7pPr>
            <a:lvl8pPr marL="6346713" indent="0" algn="ctr">
              <a:buNone/>
              <a:defRPr sz="3173"/>
            </a:lvl8pPr>
            <a:lvl9pPr marL="7253387" indent="0" algn="ctr">
              <a:buNone/>
              <a:defRPr sz="317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830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93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302113" y="730250"/>
            <a:ext cx="5213300" cy="1162367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62212" y="730250"/>
            <a:ext cx="15337681" cy="1162367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070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/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6900" y="5857869"/>
            <a:ext cx="19803825" cy="2000262"/>
          </a:xfrm>
        </p:spPr>
        <p:txBody>
          <a:bodyPr>
            <a:noAutofit/>
          </a:bodyPr>
          <a:lstStyle>
            <a:lvl1pPr>
              <a:defRPr sz="8000" b="1" cap="all" baseline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56444" y="8591546"/>
            <a:ext cx="19834283" cy="1143008"/>
          </a:xfrm>
        </p:spPr>
        <p:txBody>
          <a:bodyPr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71095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ontent Placeholder 2"/>
          <p:cNvSpPr>
            <a:spLocks noGrp="1"/>
          </p:cNvSpPr>
          <p:nvPr>
            <p:ph idx="1"/>
          </p:nvPr>
        </p:nvSpPr>
        <p:spPr>
          <a:xfrm>
            <a:off x="4533252" y="3400427"/>
            <a:ext cx="17457477" cy="864235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4800">
                <a:solidFill>
                  <a:schemeClr val="tx1"/>
                </a:solidFill>
              </a:defRPr>
            </a:lvl1pPr>
            <a:lvl2pPr>
              <a:defRPr sz="4000">
                <a:solidFill>
                  <a:schemeClr val="tx1"/>
                </a:solidFill>
              </a:defRPr>
            </a:lvl2pPr>
            <a:lvl3pPr>
              <a:defRPr sz="3600">
                <a:solidFill>
                  <a:schemeClr val="tx1"/>
                </a:solidFill>
              </a:defRPr>
            </a:lvl3pPr>
            <a:lvl4pPr>
              <a:defRPr sz="3200">
                <a:solidFill>
                  <a:schemeClr val="tx1"/>
                </a:solidFill>
              </a:defRPr>
            </a:lvl4pPr>
            <a:lvl5pPr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7" name="Title 1"/>
          <p:cNvSpPr>
            <a:spLocks noGrp="1"/>
          </p:cNvSpPr>
          <p:nvPr>
            <p:ph type="title"/>
          </p:nvPr>
        </p:nvSpPr>
        <p:spPr>
          <a:xfrm>
            <a:off x="4533252" y="1714464"/>
            <a:ext cx="17457472" cy="1714464"/>
          </a:xfrm>
        </p:spPr>
        <p:txBody>
          <a:bodyPr>
            <a:normAutofit/>
          </a:bodyPr>
          <a:lstStyle>
            <a:lvl1pPr>
              <a:defRPr sz="7200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5" name="Slide Number Placeholder 94"/>
          <p:cNvSpPr>
            <a:spLocks noGrp="1"/>
          </p:cNvSpPr>
          <p:nvPr>
            <p:ph type="sldNum" sz="quarter" idx="11"/>
          </p:nvPr>
        </p:nvSpPr>
        <p:spPr>
          <a:xfrm>
            <a:off x="20517430" y="12712701"/>
            <a:ext cx="2946593" cy="73025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3CD679E-4CBD-4596-90B1-4D573899534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8" name="Footer Placeholder 97"/>
          <p:cNvSpPr>
            <a:spLocks noGrp="1"/>
          </p:cNvSpPr>
          <p:nvPr>
            <p:ph type="ftr" sz="quarter" idx="12"/>
          </p:nvPr>
        </p:nvSpPr>
        <p:spPr>
          <a:xfrm>
            <a:off x="9402410" y="12712701"/>
            <a:ext cx="7656248" cy="73025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Your Footer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288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932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866" y="8813801"/>
            <a:ext cx="20550981" cy="2724150"/>
          </a:xfrm>
        </p:spPr>
        <p:txBody>
          <a:bodyPr anchor="t"/>
          <a:lstStyle>
            <a:lvl1pPr algn="l">
              <a:defRPr sz="8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9866" y="5813427"/>
            <a:ext cx="20550981" cy="3000374"/>
          </a:xfrm>
        </p:spPr>
        <p:txBody>
          <a:bodyPr anchor="b"/>
          <a:lstStyle>
            <a:lvl1pPr marL="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44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8881" y="3200401"/>
            <a:ext cx="10678451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90293" y="3200401"/>
            <a:ext cx="10678451" cy="9051926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400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8881" y="3070226"/>
            <a:ext cx="10682650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8881" y="4349750"/>
            <a:ext cx="10682650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81899" y="3070226"/>
            <a:ext cx="10686846" cy="12795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81899" y="4349750"/>
            <a:ext cx="10686846" cy="7902576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928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208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23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099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8883" y="546100"/>
            <a:ext cx="7954272" cy="2324100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52780" y="546101"/>
            <a:ext cx="13515964" cy="11706226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08883" y="2870201"/>
            <a:ext cx="7954272" cy="9382126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57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8984" y="9601200"/>
            <a:ext cx="14506575" cy="1133476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38984" y="1225550"/>
            <a:ext cx="14506575" cy="822960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8984" y="10734676"/>
            <a:ext cx="14506575" cy="1609724"/>
          </a:xfrm>
        </p:spPr>
        <p:txBody>
          <a:bodyPr/>
          <a:lstStyle>
            <a:lvl1pPr marL="0" indent="0">
              <a:buNone/>
              <a:defRPr sz="2800"/>
            </a:lvl1pPr>
            <a:lvl2pPr marL="914400" indent="0">
              <a:buNone/>
              <a:defRPr sz="2400"/>
            </a:lvl2pPr>
            <a:lvl3pPr marL="1828800" indent="0">
              <a:buNone/>
              <a:defRPr sz="2000"/>
            </a:lvl3pPr>
            <a:lvl4pPr marL="2743200" indent="0">
              <a:buNone/>
              <a:defRPr sz="1800"/>
            </a:lvl4pPr>
            <a:lvl5pPr marL="3657600" indent="0">
              <a:buNone/>
              <a:defRPr sz="1800"/>
            </a:lvl5pPr>
            <a:lvl6pPr marL="4572000" indent="0">
              <a:buNone/>
              <a:defRPr sz="1800"/>
            </a:lvl6pPr>
            <a:lvl7pPr marL="5486400" indent="0">
              <a:buNone/>
              <a:defRPr sz="1800"/>
            </a:lvl7pPr>
            <a:lvl8pPr marL="6400800" indent="0">
              <a:buNone/>
              <a:defRPr sz="1800"/>
            </a:lvl8pPr>
            <a:lvl9pPr marL="7315200" indent="0">
              <a:buNone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148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2502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528778" y="549277"/>
            <a:ext cx="5439966" cy="117030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08881" y="549277"/>
            <a:ext cx="15916936" cy="117030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0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619" y="3419477"/>
            <a:ext cx="20853202" cy="5705474"/>
          </a:xfrm>
        </p:spPr>
        <p:txBody>
          <a:bodyPr anchor="b"/>
          <a:lstStyle>
            <a:lvl1pPr>
              <a:defRPr sz="118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9619" y="9178927"/>
            <a:ext cx="20853202" cy="3000374"/>
          </a:xfrm>
        </p:spPr>
        <p:txBody>
          <a:bodyPr/>
          <a:lstStyle>
            <a:lvl1pPr marL="0" indent="0">
              <a:buNone/>
              <a:defRPr sz="4759">
                <a:solidFill>
                  <a:schemeClr val="tx1">
                    <a:tint val="75000"/>
                  </a:schemeClr>
                </a:solidFill>
              </a:defRPr>
            </a:lvl1pPr>
            <a:lvl2pPr marL="906673" indent="0">
              <a:buNone/>
              <a:defRPr sz="3966">
                <a:solidFill>
                  <a:schemeClr val="tx1">
                    <a:tint val="75000"/>
                  </a:schemeClr>
                </a:solidFill>
              </a:defRPr>
            </a:lvl2pPr>
            <a:lvl3pPr marL="1813347" indent="0">
              <a:buNone/>
              <a:defRPr sz="3570">
                <a:solidFill>
                  <a:schemeClr val="tx1">
                    <a:tint val="75000"/>
                  </a:schemeClr>
                </a:solidFill>
              </a:defRPr>
            </a:lvl3pPr>
            <a:lvl4pPr marL="2720020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4pPr>
            <a:lvl5pPr marL="3626693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5pPr>
            <a:lvl6pPr marL="4533367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6pPr>
            <a:lvl7pPr marL="5440040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7pPr>
            <a:lvl8pPr marL="6346713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8pPr>
            <a:lvl9pPr marL="7253387" indent="0">
              <a:buNone/>
              <a:defRPr sz="31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4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2212" y="3651250"/>
            <a:ext cx="10275491" cy="8702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39922" y="3651250"/>
            <a:ext cx="10275491" cy="8702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0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361" y="730251"/>
            <a:ext cx="20853202" cy="26511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5362" y="3362326"/>
            <a:ext cx="10228268" cy="1647824"/>
          </a:xfrm>
        </p:spPr>
        <p:txBody>
          <a:bodyPr anchor="b"/>
          <a:lstStyle>
            <a:lvl1pPr marL="0" indent="0">
              <a:buNone/>
              <a:defRPr sz="4759" b="1"/>
            </a:lvl1pPr>
            <a:lvl2pPr marL="906673" indent="0">
              <a:buNone/>
              <a:defRPr sz="3966" b="1"/>
            </a:lvl2pPr>
            <a:lvl3pPr marL="1813347" indent="0">
              <a:buNone/>
              <a:defRPr sz="3570" b="1"/>
            </a:lvl3pPr>
            <a:lvl4pPr marL="2720020" indent="0">
              <a:buNone/>
              <a:defRPr sz="3173" b="1"/>
            </a:lvl4pPr>
            <a:lvl5pPr marL="3626693" indent="0">
              <a:buNone/>
              <a:defRPr sz="3173" b="1"/>
            </a:lvl5pPr>
            <a:lvl6pPr marL="4533367" indent="0">
              <a:buNone/>
              <a:defRPr sz="3173" b="1"/>
            </a:lvl6pPr>
            <a:lvl7pPr marL="5440040" indent="0">
              <a:buNone/>
              <a:defRPr sz="3173" b="1"/>
            </a:lvl7pPr>
            <a:lvl8pPr marL="6346713" indent="0">
              <a:buNone/>
              <a:defRPr sz="3173" b="1"/>
            </a:lvl8pPr>
            <a:lvl9pPr marL="7253387" indent="0">
              <a:buNone/>
              <a:defRPr sz="317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5362" y="5010150"/>
            <a:ext cx="10228268" cy="7369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39923" y="3362326"/>
            <a:ext cx="10278640" cy="1647824"/>
          </a:xfrm>
        </p:spPr>
        <p:txBody>
          <a:bodyPr anchor="b"/>
          <a:lstStyle>
            <a:lvl1pPr marL="0" indent="0">
              <a:buNone/>
              <a:defRPr sz="4759" b="1"/>
            </a:lvl1pPr>
            <a:lvl2pPr marL="906673" indent="0">
              <a:buNone/>
              <a:defRPr sz="3966" b="1"/>
            </a:lvl2pPr>
            <a:lvl3pPr marL="1813347" indent="0">
              <a:buNone/>
              <a:defRPr sz="3570" b="1"/>
            </a:lvl3pPr>
            <a:lvl4pPr marL="2720020" indent="0">
              <a:buNone/>
              <a:defRPr sz="3173" b="1"/>
            </a:lvl4pPr>
            <a:lvl5pPr marL="3626693" indent="0">
              <a:buNone/>
              <a:defRPr sz="3173" b="1"/>
            </a:lvl5pPr>
            <a:lvl6pPr marL="4533367" indent="0">
              <a:buNone/>
              <a:defRPr sz="3173" b="1"/>
            </a:lvl6pPr>
            <a:lvl7pPr marL="5440040" indent="0">
              <a:buNone/>
              <a:defRPr sz="3173" b="1"/>
            </a:lvl7pPr>
            <a:lvl8pPr marL="6346713" indent="0">
              <a:buNone/>
              <a:defRPr sz="3173" b="1"/>
            </a:lvl8pPr>
            <a:lvl9pPr marL="7253387" indent="0">
              <a:buNone/>
              <a:defRPr sz="317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39923" y="5010150"/>
            <a:ext cx="10278640" cy="7369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303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35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18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362" y="914400"/>
            <a:ext cx="7797913" cy="3200400"/>
          </a:xfrm>
        </p:spPr>
        <p:txBody>
          <a:bodyPr anchor="b"/>
          <a:lstStyle>
            <a:lvl1pPr>
              <a:defRPr sz="634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78640" y="1974851"/>
            <a:ext cx="12239923" cy="9747250"/>
          </a:xfrm>
        </p:spPr>
        <p:txBody>
          <a:bodyPr/>
          <a:lstStyle>
            <a:lvl1pPr>
              <a:defRPr sz="6346"/>
            </a:lvl1pPr>
            <a:lvl2pPr>
              <a:defRPr sz="5553"/>
            </a:lvl2pPr>
            <a:lvl3pPr>
              <a:defRPr sz="4759"/>
            </a:lvl3pPr>
            <a:lvl4pPr>
              <a:defRPr sz="3966"/>
            </a:lvl4pPr>
            <a:lvl5pPr>
              <a:defRPr sz="3966"/>
            </a:lvl5pPr>
            <a:lvl6pPr>
              <a:defRPr sz="3966"/>
            </a:lvl6pPr>
            <a:lvl7pPr>
              <a:defRPr sz="3966"/>
            </a:lvl7pPr>
            <a:lvl8pPr>
              <a:defRPr sz="3966"/>
            </a:lvl8pPr>
            <a:lvl9pPr>
              <a:defRPr sz="39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5362" y="4114800"/>
            <a:ext cx="7797913" cy="7623176"/>
          </a:xfrm>
        </p:spPr>
        <p:txBody>
          <a:bodyPr/>
          <a:lstStyle>
            <a:lvl1pPr marL="0" indent="0">
              <a:buNone/>
              <a:defRPr sz="3173"/>
            </a:lvl1pPr>
            <a:lvl2pPr marL="906673" indent="0">
              <a:buNone/>
              <a:defRPr sz="2776"/>
            </a:lvl2pPr>
            <a:lvl3pPr marL="1813347" indent="0">
              <a:buNone/>
              <a:defRPr sz="2380"/>
            </a:lvl3pPr>
            <a:lvl4pPr marL="2720020" indent="0">
              <a:buNone/>
              <a:defRPr sz="1983"/>
            </a:lvl4pPr>
            <a:lvl5pPr marL="3626693" indent="0">
              <a:buNone/>
              <a:defRPr sz="1983"/>
            </a:lvl5pPr>
            <a:lvl6pPr marL="4533367" indent="0">
              <a:buNone/>
              <a:defRPr sz="1983"/>
            </a:lvl6pPr>
            <a:lvl7pPr marL="5440040" indent="0">
              <a:buNone/>
              <a:defRPr sz="1983"/>
            </a:lvl7pPr>
            <a:lvl8pPr marL="6346713" indent="0">
              <a:buNone/>
              <a:defRPr sz="1983"/>
            </a:lvl8pPr>
            <a:lvl9pPr marL="7253387" indent="0">
              <a:buNone/>
              <a:defRPr sz="198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233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362" y="914400"/>
            <a:ext cx="7797913" cy="3200400"/>
          </a:xfrm>
        </p:spPr>
        <p:txBody>
          <a:bodyPr anchor="b"/>
          <a:lstStyle>
            <a:lvl1pPr>
              <a:defRPr sz="6346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78640" y="1974851"/>
            <a:ext cx="12239923" cy="9747250"/>
          </a:xfrm>
        </p:spPr>
        <p:txBody>
          <a:bodyPr anchor="t"/>
          <a:lstStyle>
            <a:lvl1pPr marL="0" indent="0">
              <a:buNone/>
              <a:defRPr sz="6346"/>
            </a:lvl1pPr>
            <a:lvl2pPr marL="906673" indent="0">
              <a:buNone/>
              <a:defRPr sz="5553"/>
            </a:lvl2pPr>
            <a:lvl3pPr marL="1813347" indent="0">
              <a:buNone/>
              <a:defRPr sz="4759"/>
            </a:lvl3pPr>
            <a:lvl4pPr marL="2720020" indent="0">
              <a:buNone/>
              <a:defRPr sz="3966"/>
            </a:lvl4pPr>
            <a:lvl5pPr marL="3626693" indent="0">
              <a:buNone/>
              <a:defRPr sz="3966"/>
            </a:lvl5pPr>
            <a:lvl6pPr marL="4533367" indent="0">
              <a:buNone/>
              <a:defRPr sz="3966"/>
            </a:lvl6pPr>
            <a:lvl7pPr marL="5440040" indent="0">
              <a:buNone/>
              <a:defRPr sz="3966"/>
            </a:lvl7pPr>
            <a:lvl8pPr marL="6346713" indent="0">
              <a:buNone/>
              <a:defRPr sz="3966"/>
            </a:lvl8pPr>
            <a:lvl9pPr marL="7253387" indent="0">
              <a:buNone/>
              <a:defRPr sz="3966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5362" y="4114800"/>
            <a:ext cx="7797913" cy="7623176"/>
          </a:xfrm>
        </p:spPr>
        <p:txBody>
          <a:bodyPr/>
          <a:lstStyle>
            <a:lvl1pPr marL="0" indent="0">
              <a:buNone/>
              <a:defRPr sz="3173"/>
            </a:lvl1pPr>
            <a:lvl2pPr marL="906673" indent="0">
              <a:buNone/>
              <a:defRPr sz="2776"/>
            </a:lvl2pPr>
            <a:lvl3pPr marL="1813347" indent="0">
              <a:buNone/>
              <a:defRPr sz="2380"/>
            </a:lvl3pPr>
            <a:lvl4pPr marL="2720020" indent="0">
              <a:buNone/>
              <a:defRPr sz="1983"/>
            </a:lvl4pPr>
            <a:lvl5pPr marL="3626693" indent="0">
              <a:buNone/>
              <a:defRPr sz="1983"/>
            </a:lvl5pPr>
            <a:lvl6pPr marL="4533367" indent="0">
              <a:buNone/>
              <a:defRPr sz="1983"/>
            </a:lvl6pPr>
            <a:lvl7pPr marL="5440040" indent="0">
              <a:buNone/>
              <a:defRPr sz="1983"/>
            </a:lvl7pPr>
            <a:lvl8pPr marL="6346713" indent="0">
              <a:buNone/>
              <a:defRPr sz="1983"/>
            </a:lvl8pPr>
            <a:lvl9pPr marL="7253387" indent="0">
              <a:buNone/>
              <a:defRPr sz="198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79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2212" y="730251"/>
            <a:ext cx="208532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2212" y="3651250"/>
            <a:ext cx="2085320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2212" y="12712701"/>
            <a:ext cx="543996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AF82C-466C-42B8-9698-E205F7AEAEB8}" type="datetimeFigureOut">
              <a:rPr lang="ru-RU" smtClean="0"/>
              <a:t>15.05.2018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08839" y="12712701"/>
            <a:ext cx="815994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75447" y="12712701"/>
            <a:ext cx="543996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91144-2C20-401A-95E1-A8DFD36F32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4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13347" rtl="0" eaLnBrk="1" latinLnBrk="0" hangingPunct="1">
        <a:lnSpc>
          <a:spcPct val="90000"/>
        </a:lnSpc>
        <a:spcBef>
          <a:spcPct val="0"/>
        </a:spcBef>
        <a:buNone/>
        <a:defRPr sz="87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3337" indent="-453337" algn="l" defTabSz="1813347" rtl="0" eaLnBrk="1" latinLnBrk="0" hangingPunct="1">
        <a:lnSpc>
          <a:spcPct val="90000"/>
        </a:lnSpc>
        <a:spcBef>
          <a:spcPts val="1983"/>
        </a:spcBef>
        <a:buFont typeface="Arial" panose="020B0604020202020204" pitchFamily="34" charset="0"/>
        <a:buChar char="•"/>
        <a:defRPr sz="5553" kern="1200">
          <a:solidFill>
            <a:schemeClr val="tx1"/>
          </a:solidFill>
          <a:latin typeface="+mn-lt"/>
          <a:ea typeface="+mn-ea"/>
          <a:cs typeface="+mn-cs"/>
        </a:defRPr>
      </a:lvl1pPr>
      <a:lvl2pPr marL="1360010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4759" kern="1200">
          <a:solidFill>
            <a:schemeClr val="tx1"/>
          </a:solidFill>
          <a:latin typeface="+mn-lt"/>
          <a:ea typeface="+mn-ea"/>
          <a:cs typeface="+mn-cs"/>
        </a:defRPr>
      </a:lvl2pPr>
      <a:lvl3pPr marL="2266683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966" kern="1200">
          <a:solidFill>
            <a:schemeClr val="tx1"/>
          </a:solidFill>
          <a:latin typeface="+mn-lt"/>
          <a:ea typeface="+mn-ea"/>
          <a:cs typeface="+mn-cs"/>
        </a:defRPr>
      </a:lvl3pPr>
      <a:lvl4pPr marL="3173357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4pPr>
      <a:lvl5pPr marL="4080030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5pPr>
      <a:lvl6pPr marL="4986703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6pPr>
      <a:lvl7pPr marL="5893377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7pPr>
      <a:lvl8pPr marL="6800050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8pPr>
      <a:lvl9pPr marL="7706723" indent="-453337" algn="l" defTabSz="1813347" rtl="0" eaLnBrk="1" latinLnBrk="0" hangingPunct="1">
        <a:lnSpc>
          <a:spcPct val="90000"/>
        </a:lnSpc>
        <a:spcBef>
          <a:spcPts val="992"/>
        </a:spcBef>
        <a:buFont typeface="Arial" panose="020B0604020202020204" pitchFamily="34" charset="0"/>
        <a:buChar char="•"/>
        <a:defRPr sz="35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1pPr>
      <a:lvl2pPr marL="906673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2pPr>
      <a:lvl3pPr marL="1813347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3pPr>
      <a:lvl4pPr marL="2720020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4pPr>
      <a:lvl5pPr marL="3626693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5pPr>
      <a:lvl6pPr marL="4533367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6pPr>
      <a:lvl7pPr marL="5440040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7pPr>
      <a:lvl8pPr marL="6346713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8pPr>
      <a:lvl9pPr marL="7253387" algn="l" defTabSz="1813347" rtl="0" eaLnBrk="1" latinLnBrk="0" hangingPunct="1">
        <a:defRPr sz="35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8881" y="549276"/>
            <a:ext cx="21759863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8881" y="3200401"/>
            <a:ext cx="21759863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8881" y="12712701"/>
            <a:ext cx="564144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99209-1D57-4852-A270-9062740836F5}" type="datetimeFigureOut">
              <a:rPr lang="fr-FR" smtClean="0"/>
              <a:pPr/>
              <a:t>15/05/2018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60689" y="12712701"/>
            <a:ext cx="765624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327298" y="12712701"/>
            <a:ext cx="564144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D679E-4CBD-4596-90B1-4D573899534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23092143" y="11646014"/>
            <a:ext cx="3488776" cy="46166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1952918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1828800" rtl="0" eaLnBrk="1" latinLnBrk="0" hangingPunct="1"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800" indent="-685800" algn="l" defTabSz="1828800" rtl="0" eaLnBrk="1" latinLnBrk="0" hangingPunct="1">
        <a:spcBef>
          <a:spcPct val="20000"/>
        </a:spcBef>
        <a:buFont typeface="Arial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485900" indent="-571500" algn="l" defTabSz="1828800" rtl="0" eaLnBrk="1" latinLnBrk="0" hangingPunct="1">
        <a:spcBef>
          <a:spcPct val="20000"/>
        </a:spcBef>
        <a:buFont typeface="Arial" pitchFamily="34" charset="0"/>
        <a:buChar char="–"/>
        <a:defRPr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spcBef>
          <a:spcPct val="20000"/>
        </a:spcBef>
        <a:buFont typeface="Arial" pitchFamily="34" charset="0"/>
        <a:buChar char="–"/>
        <a:defRPr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spcBef>
          <a:spcPct val="20000"/>
        </a:spcBef>
        <a:buFont typeface="Arial" pitchFamily="34" charset="0"/>
        <a:buChar char="»"/>
        <a:defRPr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303835" y="5849889"/>
            <a:ext cx="18558637" cy="2000262"/>
          </a:xfrm>
        </p:spPr>
        <p:txBody>
          <a:bodyPr/>
          <a:lstStyle/>
          <a:p>
            <a:pPr algn="l"/>
            <a:r>
              <a:rPr lang="ru-RU" sz="7200" dirty="0"/>
              <a:t>Центр кластерного развития иркутской </a:t>
            </a:r>
            <a:r>
              <a:rPr lang="ru-RU" sz="7200" dirty="0" smtClean="0"/>
              <a:t>области:</a:t>
            </a:r>
            <a:br>
              <a:rPr lang="ru-RU" sz="7200" dirty="0" smtClean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>Кластер как инструмент повышения конкурентоспособности предприятий</a:t>
            </a:r>
            <a:r>
              <a:rPr lang="ru-RU" sz="7200" dirty="0" smtClean="0"/>
              <a:t>.</a:t>
            </a:r>
            <a:br>
              <a:rPr lang="ru-RU" sz="7200" dirty="0" smtClean="0"/>
            </a:br>
            <a:r>
              <a:rPr lang="ru-RU" sz="7200" dirty="0" smtClean="0"/>
              <a:t>Особенности </a:t>
            </a:r>
            <a:r>
              <a:rPr lang="ru-RU" sz="7200" dirty="0" err="1" smtClean="0"/>
              <a:t>формиРОВАНИЯ</a:t>
            </a:r>
            <a:r>
              <a:rPr lang="ru-RU" sz="7200" dirty="0" smtClean="0"/>
              <a:t> ТЕРРИТОРИАЛЬНЫХ КЛАСТЕРОВ И ПРЕИМУЩЕСТВА ДЛЯ ИХ УЧАСТНИКОВ</a:t>
            </a:r>
            <a:r>
              <a:rPr lang="ru-RU" sz="7200" dirty="0"/>
              <a:t/>
            </a:r>
            <a:br>
              <a:rPr lang="ru-RU" sz="7200" dirty="0"/>
            </a:br>
            <a:endParaRPr lang="en-US" sz="4800" dirty="0"/>
          </a:p>
        </p:txBody>
      </p:sp>
      <p:sp>
        <p:nvSpPr>
          <p:cNvPr id="9" name="Rectangle 8"/>
          <p:cNvSpPr/>
          <p:nvPr/>
        </p:nvSpPr>
        <p:spPr>
          <a:xfrm>
            <a:off x="3591869" y="12232760"/>
            <a:ext cx="1018227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defTabSz="1828800"/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2018</a:t>
            </a:r>
            <a:endParaRPr lang="en-US" sz="3200" b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591869" y="11581038"/>
            <a:ext cx="1602105" cy="58477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defTabSz="1828800"/>
            <a:r>
              <a:rPr lang="ru-RU" sz="3200" b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Иркутск</a:t>
            </a: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0" r="13777" b="7536"/>
          <a:stretch/>
        </p:blipFill>
        <p:spPr>
          <a:xfrm>
            <a:off x="18137025" y="11502124"/>
            <a:ext cx="2644066" cy="204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14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183009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597894" y="5262991"/>
            <a:ext cx="164407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50215" algn="l"/>
                <a:tab pos="630555" algn="l"/>
              </a:tabLst>
            </a:pPr>
            <a:r>
              <a:rPr lang="ru-RU" sz="4000" b="1" dirty="0">
                <a:solidFill>
                  <a:srgbClr val="C00000"/>
                </a:solidFill>
                <a:ea typeface="Times New Roman" panose="02020603050405020304" pitchFamily="18" charset="0"/>
              </a:rPr>
              <a:t>Центр кластерного развития </a:t>
            </a:r>
            <a:r>
              <a:rPr lang="ru-RU" sz="40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Иркутской области</a:t>
            </a:r>
            <a:r>
              <a:rPr lang="ru-RU" sz="4000" b="1" dirty="0" smtClean="0">
                <a:solidFill>
                  <a:srgbClr val="254061"/>
                </a:solidFill>
                <a:ea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254061"/>
                </a:solidFill>
                <a:ea typeface="Times New Roman" panose="02020603050405020304" pitchFamily="18" charset="0"/>
              </a:rPr>
              <a:t>является структурным подразделением Фонда «Центр поддержки субъектов малого и среднего предпринимательства в Иркутской области».</a:t>
            </a:r>
            <a:endParaRPr lang="ru-RU" sz="4000" dirty="0">
              <a:solidFill>
                <a:srgbClr val="254061"/>
              </a:solidFill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97894" y="7958442"/>
            <a:ext cx="217748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tabLst>
                <a:tab pos="450215" algn="l"/>
                <a:tab pos="630555" algn="l"/>
              </a:tabLst>
            </a:pPr>
            <a:r>
              <a:rPr lang="ru-RU" sz="4000" b="1" dirty="0">
                <a:solidFill>
                  <a:srgbClr val="C00000"/>
                </a:solidFill>
                <a:ea typeface="Times New Roman" panose="02020603050405020304" pitchFamily="18" charset="0"/>
              </a:rPr>
              <a:t>Цель - </a:t>
            </a:r>
            <a:r>
              <a:rPr lang="ru-RU" sz="4000" b="1" dirty="0" smtClean="0">
                <a:solidFill>
                  <a:srgbClr val="254061"/>
                </a:solidFill>
                <a:ea typeface="Times New Roman" panose="02020603050405020304" pitchFamily="18" charset="0"/>
              </a:rPr>
              <a:t>Создание </a:t>
            </a:r>
            <a:r>
              <a:rPr lang="ru-RU" sz="4000" b="1" dirty="0">
                <a:solidFill>
                  <a:srgbClr val="254061"/>
                </a:solidFill>
                <a:ea typeface="Times New Roman" panose="02020603050405020304" pitchFamily="18" charset="0"/>
              </a:rPr>
              <a:t>условий для эффективного взаимодействия предприятий-участников территориальных кластеров, учреждений образования и науки, некоммерческих и общественных организаций, органов государственной власти и местного самоуправления, инвесторов в интересах развития территориального кластера, обеспечение реализации совместных кластерных </a:t>
            </a:r>
            <a:r>
              <a:rPr lang="ru-RU" sz="4000" b="1" dirty="0" smtClean="0">
                <a:solidFill>
                  <a:srgbClr val="254061"/>
                </a:solidFill>
                <a:ea typeface="Times New Roman" panose="02020603050405020304" pitchFamily="18" charset="0"/>
              </a:rPr>
              <a:t>проектов.</a:t>
            </a:r>
            <a:endParaRPr lang="ru-RU" sz="4000" b="1" dirty="0">
              <a:solidFill>
                <a:srgbClr val="254061"/>
              </a:solidFill>
              <a:ea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8277922" y="984093"/>
            <a:ext cx="5094830" cy="509483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4384" y="2089461"/>
            <a:ext cx="3961905" cy="2730159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550655" y="984093"/>
            <a:ext cx="161608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50215" algn="l"/>
                <a:tab pos="630555" algn="l"/>
              </a:tabLst>
            </a:pPr>
            <a:r>
              <a:rPr lang="ru-RU" sz="4000" b="1" dirty="0">
                <a:solidFill>
                  <a:srgbClr val="C00000"/>
                </a:solidFill>
                <a:ea typeface="Times New Roman" panose="02020603050405020304" pitchFamily="18" charset="0"/>
              </a:rPr>
              <a:t>Кластер - </a:t>
            </a:r>
            <a:r>
              <a:rPr lang="ru-RU" sz="4000" b="1" dirty="0">
                <a:solidFill>
                  <a:srgbClr val="254061"/>
                </a:solidFill>
                <a:ea typeface="Times New Roman" panose="02020603050405020304" pitchFamily="18" charset="0"/>
              </a:rPr>
              <a:t>группа географически соседствующих взаимосвязанных компаний (поставщики, производители и др.) и связанных с ними организаций (образовательные заведения, органы гос. управления, инфраструктурные компании), действующих в определенной сфере и взаимодополняющих друг друга.</a:t>
            </a:r>
            <a:endParaRPr lang="ru-RU" sz="4000" dirty="0">
              <a:solidFill>
                <a:srgbClr val="254061"/>
              </a:solidFill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07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183009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Текст 14"/>
          <p:cNvSpPr txBox="1">
            <a:spLocks/>
          </p:cNvSpPr>
          <p:nvPr/>
        </p:nvSpPr>
        <p:spPr>
          <a:xfrm>
            <a:off x="16705557" y="10213631"/>
            <a:ext cx="5768380" cy="154623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Lato Light"/>
              </a:rPr>
              <a:t>Фармацевтический</a:t>
            </a: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Lato Light"/>
                <a:ea typeface="+mn-ea"/>
                <a:cs typeface="+mn-cs"/>
              </a:rPr>
              <a:t>123</a:t>
            </a: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участника)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Lato Light"/>
            </a:endParaRPr>
          </a:p>
        </p:txBody>
      </p:sp>
      <p:sp>
        <p:nvSpPr>
          <p:cNvPr id="17" name="Текст 14"/>
          <p:cNvSpPr txBox="1">
            <a:spLocks/>
          </p:cNvSpPr>
          <p:nvPr/>
        </p:nvSpPr>
        <p:spPr>
          <a:xfrm>
            <a:off x="602277" y="2964999"/>
            <a:ext cx="6596971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Lato Light"/>
              </a:rPr>
              <a:t>Машиностроительный</a:t>
            </a:r>
          </a:p>
          <a:p>
            <a:pPr marL="0" lvl="0" indent="0" algn="r" defTabSz="1818833">
              <a:spcBef>
                <a:spcPts val="0"/>
              </a:spcBef>
              <a:buClrTx/>
              <a:buSzTx/>
              <a:buNone/>
            </a:pP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Lato Light"/>
                <a:ea typeface="+mn-ea"/>
                <a:cs typeface="+mn-cs"/>
              </a:rPr>
              <a:t>73</a:t>
            </a: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участника)</a:t>
            </a:r>
          </a:p>
          <a:p>
            <a:pPr marL="0" indent="0" algn="r"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Lato Light"/>
              </a:rPr>
              <a:t>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Lato Light"/>
            </a:endParaRPr>
          </a:p>
        </p:txBody>
      </p:sp>
      <p:sp>
        <p:nvSpPr>
          <p:cNvPr id="18" name="Текст 14"/>
          <p:cNvSpPr txBox="1">
            <a:spLocks/>
          </p:cNvSpPr>
          <p:nvPr/>
        </p:nvSpPr>
        <p:spPr>
          <a:xfrm>
            <a:off x="855515" y="10548817"/>
            <a:ext cx="6655886" cy="889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4400" b="1" dirty="0" smtClean="0">
                <a:solidFill>
                  <a:srgbClr val="2E75B6"/>
                </a:solidFill>
                <a:latin typeface="Lato Light"/>
              </a:rPr>
              <a:t>Нефтегазохимический</a:t>
            </a: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Lato Light"/>
                <a:ea typeface="+mn-ea"/>
                <a:cs typeface="+mn-cs"/>
              </a:rPr>
              <a:t>27</a:t>
            </a: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 участников)</a:t>
            </a:r>
            <a:endParaRPr lang="ru-RU" sz="4400" b="1" dirty="0">
              <a:solidFill>
                <a:srgbClr val="2E75B6"/>
              </a:solidFill>
              <a:latin typeface="Lato Light"/>
            </a:endParaRPr>
          </a:p>
        </p:txBody>
      </p:sp>
      <p:sp>
        <p:nvSpPr>
          <p:cNvPr id="20" name="Текст 14"/>
          <p:cNvSpPr txBox="1">
            <a:spLocks/>
          </p:cNvSpPr>
          <p:nvPr/>
        </p:nvSpPr>
        <p:spPr>
          <a:xfrm>
            <a:off x="246478" y="6624439"/>
            <a:ext cx="6339482" cy="9332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400" b="1" dirty="0" smtClean="0">
                <a:solidFill>
                  <a:srgbClr val="2E75B6"/>
                </a:solidFill>
                <a:latin typeface="Lato Light"/>
              </a:rPr>
              <a:t>Туристско-рекреационный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2E75B6"/>
                </a:solidFill>
                <a:latin typeface="Lato Light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Lato Light"/>
              </a:rPr>
              <a:t>34</a:t>
            </a:r>
            <a:r>
              <a:rPr lang="ru-RU" sz="2800" b="1" dirty="0" smtClean="0">
                <a:solidFill>
                  <a:srgbClr val="2E75B6"/>
                </a:solidFill>
                <a:latin typeface="Lato Light"/>
              </a:rPr>
              <a:t> участника)</a:t>
            </a:r>
            <a:endParaRPr lang="ru-RU" sz="2800" b="1" dirty="0">
              <a:solidFill>
                <a:srgbClr val="2E75B6"/>
              </a:solidFill>
              <a:latin typeface="Lato Light"/>
            </a:endParaRPr>
          </a:p>
        </p:txBody>
      </p:sp>
      <p:sp>
        <p:nvSpPr>
          <p:cNvPr id="22" name="Текст 14"/>
          <p:cNvSpPr txBox="1">
            <a:spLocks/>
          </p:cNvSpPr>
          <p:nvPr/>
        </p:nvSpPr>
        <p:spPr>
          <a:xfrm>
            <a:off x="17601476" y="2503482"/>
            <a:ext cx="6471226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Lato Light"/>
              </a:rPr>
              <a:t>Агропромышленный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Lato Light"/>
                <a:ea typeface="+mn-ea"/>
                <a:cs typeface="+mn-cs"/>
              </a:rPr>
              <a:t>48</a:t>
            </a: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участников)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Lato Light"/>
            </a:endParaRPr>
          </a:p>
        </p:txBody>
      </p:sp>
      <p:sp>
        <p:nvSpPr>
          <p:cNvPr id="30" name="Текст 14"/>
          <p:cNvSpPr txBox="1">
            <a:spLocks/>
          </p:cNvSpPr>
          <p:nvPr/>
        </p:nvSpPr>
        <p:spPr>
          <a:xfrm>
            <a:off x="19205347" y="6591567"/>
            <a:ext cx="5325907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Lato Light"/>
              </a:rPr>
              <a:t>Строительные материалы и технологии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Lato Light"/>
                <a:ea typeface="+mn-ea"/>
                <a:cs typeface="+mn-cs"/>
              </a:rPr>
              <a:t>23</a:t>
            </a:r>
            <a:r>
              <a:rPr lang="ru-RU" sz="2800" b="1" dirty="0" smtClean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 </a:t>
            </a:r>
            <a:r>
              <a:rPr lang="ru-RU" sz="2800" b="1" dirty="0">
                <a:solidFill>
                  <a:srgbClr val="2E75B6"/>
                </a:solidFill>
                <a:latin typeface="Lato Light"/>
                <a:ea typeface="+mn-ea"/>
                <a:cs typeface="+mn-cs"/>
              </a:rPr>
              <a:t>участников)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Lato Light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9537161" y="4098428"/>
            <a:ext cx="5094830" cy="509483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895" y="5280763"/>
            <a:ext cx="3961905" cy="2730159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13063181" y="9101776"/>
            <a:ext cx="3402483" cy="3369480"/>
            <a:chOff x="7408952" y="2568929"/>
            <a:chExt cx="2211999" cy="2190543"/>
          </a:xfrm>
        </p:grpSpPr>
        <p:sp>
          <p:nvSpPr>
            <p:cNvPr id="31" name="Shape 3921"/>
            <p:cNvSpPr/>
            <p:nvPr/>
          </p:nvSpPr>
          <p:spPr>
            <a:xfrm>
              <a:off x="7408952" y="2568929"/>
              <a:ext cx="2211999" cy="219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35" name="Рисунок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6294" y="3051669"/>
              <a:ext cx="1237540" cy="1237540"/>
            </a:xfrm>
            <a:prstGeom prst="rect">
              <a:avLst/>
            </a:prstGeom>
          </p:spPr>
        </p:pic>
      </p:grpSp>
      <p:grpSp>
        <p:nvGrpSpPr>
          <p:cNvPr id="4" name="Группа 3"/>
          <p:cNvGrpSpPr/>
          <p:nvPr/>
        </p:nvGrpSpPr>
        <p:grpSpPr>
          <a:xfrm>
            <a:off x="7464664" y="1340468"/>
            <a:ext cx="3402483" cy="3369480"/>
            <a:chOff x="6119578" y="5026968"/>
            <a:chExt cx="2211999" cy="2190543"/>
          </a:xfrm>
        </p:grpSpPr>
        <p:sp>
          <p:nvSpPr>
            <p:cNvPr id="36" name="Shape 3921"/>
            <p:cNvSpPr/>
            <p:nvPr/>
          </p:nvSpPr>
          <p:spPr>
            <a:xfrm>
              <a:off x="6119578" y="5026968"/>
              <a:ext cx="2211999" cy="219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6129" y="5322593"/>
              <a:ext cx="1431148" cy="1431148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7866510" y="9101776"/>
            <a:ext cx="3402483" cy="3369480"/>
            <a:chOff x="7408952" y="7610584"/>
            <a:chExt cx="2211999" cy="2190543"/>
          </a:xfrm>
        </p:grpSpPr>
        <p:sp>
          <p:nvSpPr>
            <p:cNvPr id="40" name="Shape 3921"/>
            <p:cNvSpPr/>
            <p:nvPr/>
          </p:nvSpPr>
          <p:spPr>
            <a:xfrm>
              <a:off x="7408952" y="7610584"/>
              <a:ext cx="2211999" cy="219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41" name="Рисунок 4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6294" y="8037214"/>
              <a:ext cx="1237540" cy="1237540"/>
            </a:xfrm>
            <a:prstGeom prst="rect">
              <a:avLst/>
            </a:prstGeom>
          </p:spPr>
        </p:pic>
      </p:grpSp>
      <p:grpSp>
        <p:nvGrpSpPr>
          <p:cNvPr id="8" name="Группа 7"/>
          <p:cNvGrpSpPr/>
          <p:nvPr/>
        </p:nvGrpSpPr>
        <p:grpSpPr>
          <a:xfrm>
            <a:off x="13523320" y="1340468"/>
            <a:ext cx="3402483" cy="3369480"/>
            <a:chOff x="13950366" y="2692167"/>
            <a:chExt cx="2211999" cy="2190543"/>
          </a:xfrm>
        </p:grpSpPr>
        <p:sp>
          <p:nvSpPr>
            <p:cNvPr id="42" name="Shape 3921"/>
            <p:cNvSpPr/>
            <p:nvPr/>
          </p:nvSpPr>
          <p:spPr>
            <a:xfrm>
              <a:off x="13950366" y="2692167"/>
              <a:ext cx="2211999" cy="219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7030A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2195" y="3196544"/>
              <a:ext cx="1215904" cy="1215904"/>
            </a:xfrm>
            <a:prstGeom prst="rect">
              <a:avLst/>
            </a:prstGeom>
          </p:spPr>
        </p:pic>
      </p:grpSp>
      <p:grpSp>
        <p:nvGrpSpPr>
          <p:cNvPr id="10" name="Группа 9"/>
          <p:cNvGrpSpPr/>
          <p:nvPr/>
        </p:nvGrpSpPr>
        <p:grpSpPr>
          <a:xfrm>
            <a:off x="15299759" y="5261929"/>
            <a:ext cx="3402483" cy="3369480"/>
            <a:chOff x="15255461" y="5023329"/>
            <a:chExt cx="2211999" cy="2190543"/>
          </a:xfrm>
        </p:grpSpPr>
        <p:sp>
          <p:nvSpPr>
            <p:cNvPr id="44" name="Shape 3921"/>
            <p:cNvSpPr/>
            <p:nvPr/>
          </p:nvSpPr>
          <p:spPr>
            <a:xfrm>
              <a:off x="15255461" y="5023329"/>
              <a:ext cx="2211999" cy="219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19AD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45" name="Рисунок 4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74937" y="5371832"/>
              <a:ext cx="1382760" cy="1382760"/>
            </a:xfrm>
            <a:prstGeom prst="rect">
              <a:avLst/>
            </a:prstGeom>
          </p:spPr>
        </p:pic>
      </p:grpSp>
      <p:grpSp>
        <p:nvGrpSpPr>
          <p:cNvPr id="19" name="Группа 18"/>
          <p:cNvGrpSpPr/>
          <p:nvPr/>
        </p:nvGrpSpPr>
        <p:grpSpPr>
          <a:xfrm>
            <a:off x="5180833" y="5222110"/>
            <a:ext cx="3402483" cy="3369480"/>
            <a:chOff x="14004495" y="7606867"/>
            <a:chExt cx="2211999" cy="2190543"/>
          </a:xfrm>
        </p:grpSpPr>
        <p:sp>
          <p:nvSpPr>
            <p:cNvPr id="46" name="Shape 3921"/>
            <p:cNvSpPr/>
            <p:nvPr/>
          </p:nvSpPr>
          <p:spPr>
            <a:xfrm>
              <a:off x="14004495" y="7606867"/>
              <a:ext cx="2211999" cy="2190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pic>
          <p:nvPicPr>
            <p:cNvPr id="47" name="Рисунок 46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43922" y="7783627"/>
              <a:ext cx="1626310" cy="1626310"/>
            </a:xfrm>
            <a:prstGeom prst="rect">
              <a:avLst/>
            </a:prstGeom>
          </p:spPr>
        </p:pic>
      </p:grpSp>
      <p:sp>
        <p:nvSpPr>
          <p:cNvPr id="50" name="TextBox 49"/>
          <p:cNvSpPr txBox="1"/>
          <p:nvPr/>
        </p:nvSpPr>
        <p:spPr>
          <a:xfrm>
            <a:off x="9958743" y="177656"/>
            <a:ext cx="1404936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Территориальные кластеры Иркутской области</a:t>
            </a:r>
            <a:endParaRPr lang="en-US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444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921"/>
          <p:cNvSpPr/>
          <p:nvPr/>
        </p:nvSpPr>
        <p:spPr>
          <a:xfrm>
            <a:off x="10684687" y="9180584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B9BD5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9" name="Shape 3921"/>
          <p:cNvSpPr/>
          <p:nvPr/>
        </p:nvSpPr>
        <p:spPr>
          <a:xfrm>
            <a:off x="14807617" y="5031526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8" name="Shape 3921"/>
          <p:cNvSpPr/>
          <p:nvPr/>
        </p:nvSpPr>
        <p:spPr>
          <a:xfrm>
            <a:off x="13950367" y="2417631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7" name="Shape 3921"/>
          <p:cNvSpPr/>
          <p:nvPr/>
        </p:nvSpPr>
        <p:spPr>
          <a:xfrm>
            <a:off x="13950366" y="7610584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4" name="Shape 3921"/>
          <p:cNvSpPr/>
          <p:nvPr/>
        </p:nvSpPr>
        <p:spPr>
          <a:xfrm>
            <a:off x="6593746" y="5031526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3" name="Shape 3921"/>
          <p:cNvSpPr/>
          <p:nvPr/>
        </p:nvSpPr>
        <p:spPr>
          <a:xfrm>
            <a:off x="7516722" y="2420827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8308" y="177656"/>
            <a:ext cx="235997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Итоги деятельности Центра кластерного развития Иркутской области в 2017 году</a:t>
            </a:r>
            <a:endParaRPr lang="en-US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629" y="5458358"/>
            <a:ext cx="1337683" cy="13376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2549" y="8066879"/>
            <a:ext cx="1337683" cy="133768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526" y="2801878"/>
            <a:ext cx="1337683" cy="133768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027" y="2811793"/>
            <a:ext cx="1337683" cy="1337683"/>
          </a:xfrm>
          <a:prstGeom prst="rect">
            <a:avLst/>
          </a:prstGeom>
        </p:spPr>
      </p:pic>
      <p:sp>
        <p:nvSpPr>
          <p:cNvPr id="16" name="Текст 14"/>
          <p:cNvSpPr txBox="1">
            <a:spLocks/>
          </p:cNvSpPr>
          <p:nvPr/>
        </p:nvSpPr>
        <p:spPr>
          <a:xfrm>
            <a:off x="1412970" y="2692167"/>
            <a:ext cx="5242916" cy="154623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Разработано </a:t>
            </a:r>
            <a:r>
              <a:rPr lang="en-US" sz="4000" b="1" dirty="0" smtClean="0">
                <a:solidFill>
                  <a:srgbClr val="5B9BD5"/>
                </a:solidFill>
                <a:latin typeface="Lato Light"/>
              </a:rPr>
              <a:t>4</a:t>
            </a: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 бизнес-план</a:t>
            </a:r>
            <a:r>
              <a:rPr lang="ru-RU" sz="4000" dirty="0">
                <a:solidFill>
                  <a:srgbClr val="002060"/>
                </a:solidFill>
                <a:latin typeface="Lato Light"/>
              </a:rPr>
              <a:t>а</a:t>
            </a:r>
          </a:p>
        </p:txBody>
      </p:sp>
      <p:sp>
        <p:nvSpPr>
          <p:cNvPr id="17" name="Текст 14"/>
          <p:cNvSpPr txBox="1">
            <a:spLocks/>
          </p:cNvSpPr>
          <p:nvPr/>
        </p:nvSpPr>
        <p:spPr>
          <a:xfrm>
            <a:off x="-209550" y="5801647"/>
            <a:ext cx="5954494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Проведено </a:t>
            </a:r>
            <a:r>
              <a:rPr lang="ru-RU" sz="4000" b="1" dirty="0" smtClean="0">
                <a:solidFill>
                  <a:srgbClr val="5B9BD5"/>
                </a:solidFill>
                <a:latin typeface="Lato Light"/>
              </a:rPr>
              <a:t>6</a:t>
            </a: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 </a:t>
            </a:r>
            <a:r>
              <a:rPr lang="ru-RU" sz="4000" dirty="0">
                <a:solidFill>
                  <a:srgbClr val="002060"/>
                </a:solidFill>
                <a:latin typeface="Lato Light"/>
              </a:rPr>
              <a:t>специализированных семинаров и тренингов </a:t>
            </a:r>
          </a:p>
        </p:txBody>
      </p:sp>
      <p:sp>
        <p:nvSpPr>
          <p:cNvPr id="18" name="Текст 14"/>
          <p:cNvSpPr txBox="1">
            <a:spLocks/>
          </p:cNvSpPr>
          <p:nvPr/>
        </p:nvSpPr>
        <p:spPr>
          <a:xfrm>
            <a:off x="0" y="8302523"/>
            <a:ext cx="6655886" cy="889399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Организовано </a:t>
            </a:r>
            <a:r>
              <a:rPr lang="ru-RU" sz="4000" dirty="0">
                <a:solidFill>
                  <a:srgbClr val="002060"/>
                </a:solidFill>
                <a:latin typeface="Lato Light"/>
              </a:rPr>
              <a:t>участие СМСП в </a:t>
            </a:r>
            <a:r>
              <a:rPr lang="ru-RU" sz="4000" b="1" dirty="0" smtClean="0">
                <a:solidFill>
                  <a:srgbClr val="5B9BD5"/>
                </a:solidFill>
                <a:latin typeface="Lato Light"/>
              </a:rPr>
              <a:t>7</a:t>
            </a: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 российских и международных </a:t>
            </a:r>
            <a:r>
              <a:rPr lang="ru-RU" sz="4000" dirty="0">
                <a:solidFill>
                  <a:srgbClr val="002060"/>
                </a:solidFill>
                <a:latin typeface="Lato Light"/>
              </a:rPr>
              <a:t>выставках</a:t>
            </a:r>
          </a:p>
        </p:txBody>
      </p:sp>
      <p:sp>
        <p:nvSpPr>
          <p:cNvPr id="20" name="Текст 14"/>
          <p:cNvSpPr txBox="1">
            <a:spLocks/>
          </p:cNvSpPr>
          <p:nvPr/>
        </p:nvSpPr>
        <p:spPr>
          <a:xfrm>
            <a:off x="17019616" y="8092178"/>
            <a:ext cx="6471226" cy="93322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Разработано </a:t>
            </a:r>
            <a:r>
              <a:rPr lang="ru-RU" sz="4000" b="1" dirty="0" smtClean="0">
                <a:solidFill>
                  <a:srgbClr val="5B9BD5"/>
                </a:solidFill>
                <a:latin typeface="Lato Light"/>
              </a:rPr>
              <a:t>3</a:t>
            </a: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 ТЭО инфраструктурных объектов кластеров</a:t>
            </a:r>
            <a:endParaRPr lang="ru-RU" sz="40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22" name="Текст 14"/>
          <p:cNvSpPr txBox="1">
            <a:spLocks/>
          </p:cNvSpPr>
          <p:nvPr/>
        </p:nvSpPr>
        <p:spPr>
          <a:xfrm>
            <a:off x="17019616" y="3187754"/>
            <a:ext cx="6471226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Реализовано </a:t>
            </a:r>
            <a:r>
              <a:rPr lang="ru-RU" sz="4000" b="1" dirty="0" smtClean="0">
                <a:solidFill>
                  <a:srgbClr val="5B9BD5"/>
                </a:solidFill>
                <a:latin typeface="Lato Light"/>
              </a:rPr>
              <a:t>9</a:t>
            </a: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 мероприятий </a:t>
            </a:r>
            <a:r>
              <a:rPr lang="ru-RU" sz="4000" dirty="0">
                <a:solidFill>
                  <a:srgbClr val="002060"/>
                </a:solidFill>
                <a:latin typeface="Lato Light"/>
              </a:rPr>
              <a:t>по продвижению продукции</a:t>
            </a:r>
          </a:p>
        </p:txBody>
      </p:sp>
      <p:sp>
        <p:nvSpPr>
          <p:cNvPr id="25" name="Shape 3921"/>
          <p:cNvSpPr/>
          <p:nvPr/>
        </p:nvSpPr>
        <p:spPr>
          <a:xfrm>
            <a:off x="7419008" y="7610584"/>
            <a:ext cx="2211999" cy="219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165" y="8078382"/>
            <a:ext cx="1337683" cy="13376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4776" y="5458358"/>
            <a:ext cx="1337683" cy="1337683"/>
          </a:xfrm>
          <a:prstGeom prst="rect">
            <a:avLst/>
          </a:prstGeom>
        </p:spPr>
      </p:pic>
      <p:sp>
        <p:nvSpPr>
          <p:cNvPr id="30" name="Текст 14"/>
          <p:cNvSpPr txBox="1">
            <a:spLocks/>
          </p:cNvSpPr>
          <p:nvPr/>
        </p:nvSpPr>
        <p:spPr>
          <a:xfrm>
            <a:off x="17934143" y="5801647"/>
            <a:ext cx="5325907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Оказано </a:t>
            </a:r>
            <a:r>
              <a:rPr lang="ru-RU" sz="4000" b="1" dirty="0" smtClean="0">
                <a:solidFill>
                  <a:srgbClr val="5B9BD5"/>
                </a:solidFill>
                <a:latin typeface="Lato Light"/>
              </a:rPr>
              <a:t>18</a:t>
            </a:r>
            <a:r>
              <a:rPr lang="ru-RU" sz="4000" dirty="0" smtClean="0">
                <a:solidFill>
                  <a:srgbClr val="002060"/>
                </a:solidFill>
                <a:latin typeface="Lato Light"/>
              </a:rPr>
              <a:t> услуг по сертификации, лицензированию, патентованию</a:t>
            </a:r>
            <a:endParaRPr lang="ru-RU" sz="4000" dirty="0">
              <a:solidFill>
                <a:srgbClr val="002060"/>
              </a:solidFill>
              <a:latin typeface="Lato Light"/>
            </a:endParaRP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1728" y="9478675"/>
            <a:ext cx="1677607" cy="1677607"/>
          </a:xfrm>
          <a:prstGeom prst="rect">
            <a:avLst/>
          </a:prstGeom>
        </p:spPr>
      </p:pic>
      <p:sp>
        <p:nvSpPr>
          <p:cNvPr id="34" name="Текст 14"/>
          <p:cNvSpPr txBox="1">
            <a:spLocks/>
          </p:cNvSpPr>
          <p:nvPr/>
        </p:nvSpPr>
        <p:spPr>
          <a:xfrm>
            <a:off x="4865461" y="11765446"/>
            <a:ext cx="13850450" cy="65029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4000" dirty="0">
                <a:solidFill>
                  <a:srgbClr val="055B89"/>
                </a:solidFill>
                <a:latin typeface="Lato Light"/>
              </a:rPr>
              <a:t>Получателями услуг </a:t>
            </a:r>
            <a:r>
              <a:rPr lang="ru-RU" sz="4000" dirty="0" smtClean="0">
                <a:solidFill>
                  <a:srgbClr val="055B89"/>
                </a:solidFill>
                <a:latin typeface="Lato Light"/>
              </a:rPr>
              <a:t>ЦКР </a:t>
            </a:r>
            <a:r>
              <a:rPr lang="ru-RU" sz="4000" dirty="0">
                <a:solidFill>
                  <a:srgbClr val="055B89"/>
                </a:solidFill>
                <a:latin typeface="Lato Light"/>
              </a:rPr>
              <a:t>в 2017 </a:t>
            </a:r>
            <a:r>
              <a:rPr lang="ru-RU" sz="4000" dirty="0" smtClean="0">
                <a:solidFill>
                  <a:srgbClr val="055B89"/>
                </a:solidFill>
                <a:latin typeface="Lato Light"/>
              </a:rPr>
              <a:t>году </a:t>
            </a:r>
            <a:r>
              <a:rPr lang="ru-RU" sz="4000" dirty="0">
                <a:solidFill>
                  <a:srgbClr val="055B89"/>
                </a:solidFill>
                <a:latin typeface="Lato Light"/>
              </a:rPr>
              <a:t>стали </a:t>
            </a:r>
            <a:r>
              <a:rPr lang="ru-RU" sz="4000" b="1" dirty="0">
                <a:solidFill>
                  <a:srgbClr val="055B89"/>
                </a:solidFill>
                <a:latin typeface="Lato Light"/>
              </a:rPr>
              <a:t>268</a:t>
            </a:r>
            <a:r>
              <a:rPr lang="ru-RU" sz="4000" dirty="0">
                <a:solidFill>
                  <a:srgbClr val="055B89"/>
                </a:solidFill>
                <a:latin typeface="Lato Light"/>
              </a:rPr>
              <a:t> </a:t>
            </a:r>
            <a:r>
              <a:rPr lang="ru-RU" sz="4000" dirty="0" smtClean="0">
                <a:solidFill>
                  <a:srgbClr val="055B89"/>
                </a:solidFill>
                <a:latin typeface="Lato Light"/>
              </a:rPr>
              <a:t>СМСП</a:t>
            </a:r>
            <a:endParaRPr lang="ru-RU" sz="4000" dirty="0">
              <a:solidFill>
                <a:srgbClr val="055B89"/>
              </a:solidFill>
              <a:latin typeface="Lato Light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9246104" y="3644365"/>
            <a:ext cx="5094830" cy="509483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566" y="4749733"/>
            <a:ext cx="3961905" cy="2730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2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 animBg="1"/>
      <p:bldP spid="28" grpId="0" animBg="1"/>
      <p:bldP spid="27" grpId="0" animBg="1"/>
      <p:bldP spid="24" grpId="0" animBg="1"/>
      <p:bldP spid="2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055757" y="177656"/>
            <a:ext cx="139523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Основные преимущества вступления в кластер</a:t>
            </a:r>
            <a:endParaRPr lang="en-US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35" name="Текст 14"/>
          <p:cNvSpPr txBox="1">
            <a:spLocks/>
          </p:cNvSpPr>
          <p:nvPr/>
        </p:nvSpPr>
        <p:spPr>
          <a:xfrm>
            <a:off x="2227618" y="2143542"/>
            <a:ext cx="8828310" cy="78255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Сокращение собственных издержек</a:t>
            </a:r>
            <a:endParaRPr lang="ru-RU" sz="36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36" name="Текст 14"/>
          <p:cNvSpPr txBox="1">
            <a:spLocks/>
          </p:cNvSpPr>
          <p:nvPr/>
        </p:nvSpPr>
        <p:spPr>
          <a:xfrm>
            <a:off x="2227618" y="3476349"/>
            <a:ext cx="8828310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Быстрая </a:t>
            </a:r>
            <a:r>
              <a:rPr lang="ru-RU" sz="3600" dirty="0">
                <a:solidFill>
                  <a:srgbClr val="002060"/>
                </a:solidFill>
                <a:latin typeface="Lato Light"/>
              </a:rPr>
              <a:t>кооперация вокруг новых продуктов и процессов</a:t>
            </a:r>
          </a:p>
        </p:txBody>
      </p:sp>
      <p:sp>
        <p:nvSpPr>
          <p:cNvPr id="38" name="Текст 14"/>
          <p:cNvSpPr txBox="1">
            <a:spLocks/>
          </p:cNvSpPr>
          <p:nvPr/>
        </p:nvSpPr>
        <p:spPr>
          <a:xfrm>
            <a:off x="2227618" y="5041493"/>
            <a:ext cx="9227320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Повышение </a:t>
            </a:r>
            <a:r>
              <a:rPr lang="ru-RU" sz="3600" dirty="0">
                <a:solidFill>
                  <a:srgbClr val="002060"/>
                </a:solidFill>
                <a:latin typeface="Lato Light"/>
              </a:rPr>
              <a:t>эффективности механизмов и каналов коммуникаций</a:t>
            </a:r>
          </a:p>
        </p:txBody>
      </p:sp>
      <p:sp>
        <p:nvSpPr>
          <p:cNvPr id="40" name="Текст 14"/>
          <p:cNvSpPr txBox="1">
            <a:spLocks/>
          </p:cNvSpPr>
          <p:nvPr/>
        </p:nvSpPr>
        <p:spPr>
          <a:xfrm>
            <a:off x="2227618" y="6655242"/>
            <a:ext cx="9227320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Повышение </a:t>
            </a:r>
            <a:r>
              <a:rPr lang="ru-RU" sz="3600" dirty="0">
                <a:solidFill>
                  <a:srgbClr val="002060"/>
                </a:solidFill>
                <a:latin typeface="Lato Light"/>
              </a:rPr>
              <a:t>эффективности бизнес-процессов</a:t>
            </a:r>
          </a:p>
        </p:txBody>
      </p:sp>
      <p:sp>
        <p:nvSpPr>
          <p:cNvPr id="42" name="Текст 14"/>
          <p:cNvSpPr txBox="1">
            <a:spLocks/>
          </p:cNvSpPr>
          <p:nvPr/>
        </p:nvSpPr>
        <p:spPr>
          <a:xfrm>
            <a:off x="2227618" y="8124101"/>
            <a:ext cx="9227320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Создание </a:t>
            </a:r>
            <a:r>
              <a:rPr lang="ru-RU" sz="3600" dirty="0">
                <a:solidFill>
                  <a:srgbClr val="002060"/>
                </a:solidFill>
                <a:latin typeface="Lato Light"/>
              </a:rPr>
              <a:t>условий для выхода на новые рынки сбыта</a:t>
            </a:r>
          </a:p>
        </p:txBody>
      </p:sp>
      <p:sp>
        <p:nvSpPr>
          <p:cNvPr id="43" name="Текст 14"/>
          <p:cNvSpPr txBox="1">
            <a:spLocks/>
          </p:cNvSpPr>
          <p:nvPr/>
        </p:nvSpPr>
        <p:spPr>
          <a:xfrm>
            <a:off x="2227618" y="10322658"/>
            <a:ext cx="9227320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Решение </a:t>
            </a:r>
            <a:r>
              <a:rPr lang="ru-RU" sz="3600" dirty="0">
                <a:solidFill>
                  <a:srgbClr val="002060"/>
                </a:solidFill>
                <a:latin typeface="Lato Light"/>
              </a:rPr>
              <a:t>проблем недостаточности инвестиционных, кадровых, энергетических, сырьевых и других ресурсов</a:t>
            </a:r>
          </a:p>
        </p:txBody>
      </p:sp>
      <p:sp>
        <p:nvSpPr>
          <p:cNvPr id="44" name="Текст 14"/>
          <p:cNvSpPr txBox="1">
            <a:spLocks/>
          </p:cNvSpPr>
          <p:nvPr/>
        </p:nvSpPr>
        <p:spPr>
          <a:xfrm>
            <a:off x="13065269" y="2143542"/>
            <a:ext cx="9162964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Упрощение доступа к региональным и федеральным мерам поддержки</a:t>
            </a:r>
            <a:endParaRPr lang="ru-RU" sz="36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46" name="Текст 14"/>
          <p:cNvSpPr txBox="1">
            <a:spLocks/>
          </p:cNvSpPr>
          <p:nvPr/>
        </p:nvSpPr>
        <p:spPr>
          <a:xfrm>
            <a:off x="13065269" y="4056855"/>
            <a:ext cx="9162964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Возможность взаимодействия с органами исполнительной власти в режиме «одного окна»</a:t>
            </a:r>
            <a:endParaRPr lang="ru-RU" sz="36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47" name="Текст 14"/>
          <p:cNvSpPr txBox="1">
            <a:spLocks/>
          </p:cNvSpPr>
          <p:nvPr/>
        </p:nvSpPr>
        <p:spPr>
          <a:xfrm>
            <a:off x="13065269" y="6351094"/>
            <a:ext cx="9162964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Получение качественных услуг за счет бюджетных средств на условиях частичного софинансирования </a:t>
            </a:r>
            <a:endParaRPr lang="ru-RU" sz="36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48" name="Текст 14"/>
          <p:cNvSpPr txBox="1">
            <a:spLocks/>
          </p:cNvSpPr>
          <p:nvPr/>
        </p:nvSpPr>
        <p:spPr>
          <a:xfrm>
            <a:off x="13065269" y="9643130"/>
            <a:ext cx="9162964" cy="78255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Lato Light"/>
              </a:rPr>
              <a:t>Квалифицированная консультационная поддержка по всем вопросам, касающимся ведения бизнеса, привлечения средств, участия в конкурсах на получение субсидий</a:t>
            </a:r>
            <a:endParaRPr lang="ru-RU" sz="3600" dirty="0">
              <a:solidFill>
                <a:srgbClr val="002060"/>
              </a:solidFill>
              <a:latin typeface="Lato Ligh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4" y="2143542"/>
            <a:ext cx="919908" cy="919908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4" y="3407672"/>
            <a:ext cx="919908" cy="919908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4" y="4972816"/>
            <a:ext cx="919908" cy="919908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4" y="6586565"/>
            <a:ext cx="919908" cy="919908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4" y="8055424"/>
            <a:ext cx="919908" cy="919908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854" y="10253981"/>
            <a:ext cx="919908" cy="919908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644" y="2147424"/>
            <a:ext cx="919908" cy="919908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644" y="3988178"/>
            <a:ext cx="919908" cy="919908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644" y="6282417"/>
            <a:ext cx="919908" cy="919908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644" y="9577327"/>
            <a:ext cx="919908" cy="91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0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7"/>
          <p:cNvSpPr/>
          <p:nvPr/>
        </p:nvSpPr>
        <p:spPr>
          <a:xfrm>
            <a:off x="1851618" y="1066800"/>
            <a:ext cx="5554775" cy="10744200"/>
          </a:xfrm>
          <a:prstGeom prst="roundRect">
            <a:avLst>
              <a:gd name="adj" fmla="val 57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Shape 3921"/>
          <p:cNvSpPr/>
          <p:nvPr/>
        </p:nvSpPr>
        <p:spPr>
          <a:xfrm>
            <a:off x="16395046" y="1450972"/>
            <a:ext cx="4467128" cy="4423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996303" y="177656"/>
            <a:ext cx="15011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800" dirty="0" smtClean="0">
                <a:solidFill>
                  <a:schemeClr val="accent1"/>
                </a:solidFill>
                <a:latin typeface="Lato Light"/>
                <a:cs typeface="Lato Light"/>
              </a:rPr>
              <a:t>Основные виды услуг центра кластерного развития</a:t>
            </a:r>
            <a:endParaRPr lang="en-US" sz="4800" dirty="0" smtClean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sp>
        <p:nvSpPr>
          <p:cNvPr id="13" name="Текст 11"/>
          <p:cNvSpPr txBox="1">
            <a:spLocks/>
          </p:cNvSpPr>
          <p:nvPr/>
        </p:nvSpPr>
        <p:spPr>
          <a:xfrm>
            <a:off x="2538920" y="6386280"/>
            <a:ext cx="4181230" cy="5762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3337" indent="-453337" algn="l" defTabSz="1813347" rtl="0" eaLnBrk="1" latinLnBrk="0" hangingPunct="1">
              <a:lnSpc>
                <a:spcPct val="90000"/>
              </a:lnSpc>
              <a:spcBef>
                <a:spcPts val="1983"/>
              </a:spcBef>
              <a:buFont typeface="Arial" panose="020B0604020202020204" pitchFamily="34" charset="0"/>
              <a:buChar char="•"/>
              <a:defRPr sz="55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6001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4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668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7335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8003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8670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9337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0005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0672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atin typeface="Lato Light"/>
              </a:rPr>
              <a:t>Развитие</a:t>
            </a:r>
            <a:endParaRPr lang="ru-RU" sz="5400" dirty="0">
              <a:latin typeface="Lato Light"/>
            </a:endParaRPr>
          </a:p>
        </p:txBody>
      </p:sp>
      <p:sp>
        <p:nvSpPr>
          <p:cNvPr id="14" name="Текст 14"/>
          <p:cNvSpPr txBox="1">
            <a:spLocks/>
          </p:cNvSpPr>
          <p:nvPr/>
        </p:nvSpPr>
        <p:spPr>
          <a:xfrm>
            <a:off x="2538919" y="7561890"/>
            <a:ext cx="5241794" cy="4624394"/>
          </a:xfrm>
          <a:prstGeom prst="rect">
            <a:avLst/>
          </a:prstGeom>
        </p:spPr>
        <p:txBody>
          <a:bodyPr>
            <a:noAutofit/>
          </a:bodyPr>
          <a:lstStyle>
            <a:lvl1pPr marL="453337" indent="-453337" algn="l" defTabSz="1813347" rtl="0" eaLnBrk="1" latinLnBrk="0" hangingPunct="1">
              <a:lnSpc>
                <a:spcPct val="90000"/>
              </a:lnSpc>
              <a:spcBef>
                <a:spcPts val="1983"/>
              </a:spcBef>
              <a:buFont typeface="Arial" panose="020B0604020202020204" pitchFamily="34" charset="0"/>
              <a:buChar char="•"/>
              <a:defRPr sz="55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6001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4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668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7335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8003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8670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9337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0005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0672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Организация и проведение обучающих тренингов, семинаров, </a:t>
            </a:r>
            <a:r>
              <a:rPr lang="ru-RU" sz="2400" dirty="0" err="1" smtClean="0">
                <a:solidFill>
                  <a:srgbClr val="002060"/>
                </a:solidFill>
                <a:latin typeface="Lato Light"/>
              </a:rPr>
              <a:t>вебинаров</a:t>
            </a:r>
            <a:endParaRPr lang="ru-RU" sz="2400" dirty="0" smtClean="0">
              <a:solidFill>
                <a:srgbClr val="002060"/>
              </a:solidFill>
              <a:latin typeface="Lato Light"/>
            </a:endParaRP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Сертификация, лицензирование, патентование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Разработка бизнес планов</a:t>
            </a:r>
          </a:p>
          <a:p>
            <a:pPr marL="285750" indent="-285750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Подготовка и реализация совместных кластерных проектов</a:t>
            </a:r>
          </a:p>
          <a:p>
            <a:endParaRPr lang="ru-RU" sz="24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15" name="Текст 12"/>
          <p:cNvSpPr txBox="1">
            <a:spLocks/>
          </p:cNvSpPr>
          <p:nvPr/>
        </p:nvSpPr>
        <p:spPr>
          <a:xfrm>
            <a:off x="8864909" y="6386280"/>
            <a:ext cx="5200226" cy="576262"/>
          </a:xfrm>
          <a:prstGeom prst="rect">
            <a:avLst/>
          </a:prstGeom>
        </p:spPr>
        <p:txBody>
          <a:bodyPr/>
          <a:lstStyle>
            <a:lvl1pPr marL="453337" indent="-453337" algn="l" defTabSz="1813347" rtl="0" eaLnBrk="1" latinLnBrk="0" hangingPunct="1">
              <a:lnSpc>
                <a:spcPct val="90000"/>
              </a:lnSpc>
              <a:spcBef>
                <a:spcPts val="1983"/>
              </a:spcBef>
              <a:buFont typeface="Arial" panose="020B0604020202020204" pitchFamily="34" charset="0"/>
              <a:buChar char="•"/>
              <a:defRPr sz="55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6001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4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668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7335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8003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8670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9337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0005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0672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atin typeface="Lato Light"/>
              </a:rPr>
              <a:t>Продвижение</a:t>
            </a:r>
            <a:endParaRPr lang="ru-RU" sz="5400" dirty="0">
              <a:latin typeface="Lato Light"/>
            </a:endParaRPr>
          </a:p>
        </p:txBody>
      </p:sp>
      <p:sp>
        <p:nvSpPr>
          <p:cNvPr id="16" name="Текст 15"/>
          <p:cNvSpPr txBox="1">
            <a:spLocks/>
          </p:cNvSpPr>
          <p:nvPr/>
        </p:nvSpPr>
        <p:spPr>
          <a:xfrm>
            <a:off x="9125022" y="7474051"/>
            <a:ext cx="5040000" cy="3589338"/>
          </a:xfrm>
          <a:prstGeom prst="rect">
            <a:avLst/>
          </a:prstGeom>
        </p:spPr>
        <p:txBody>
          <a:bodyPr>
            <a:noAutofit/>
          </a:bodyPr>
          <a:lstStyle>
            <a:lvl1pPr marL="453337" indent="-453337" algn="l" defTabSz="1813347" rtl="0" eaLnBrk="1" latinLnBrk="0" hangingPunct="1">
              <a:lnSpc>
                <a:spcPct val="90000"/>
              </a:lnSpc>
              <a:spcBef>
                <a:spcPts val="1983"/>
              </a:spcBef>
              <a:buFont typeface="Arial" panose="020B0604020202020204" pitchFamily="34" charset="0"/>
              <a:buChar char="•"/>
              <a:defRPr sz="55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6001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4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668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7335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8003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8670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9337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0005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0672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Проведение маркетинговых исследований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Продвижение товаров и услуг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err="1" smtClean="0">
                <a:solidFill>
                  <a:srgbClr val="002060"/>
                </a:solidFill>
                <a:latin typeface="Lato Light"/>
              </a:rPr>
              <a:t>Брендирование</a:t>
            </a: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 и позиционирование товаров на рынке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Участие в российских и международных выставках</a:t>
            </a:r>
          </a:p>
          <a:p>
            <a:pPr marL="285750" indent="-285750">
              <a:buClr>
                <a:schemeClr val="accent4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Информационные кампании в СМИ</a:t>
            </a:r>
          </a:p>
          <a:p>
            <a:pPr>
              <a:buClr>
                <a:schemeClr val="accent4"/>
              </a:buClr>
            </a:pPr>
            <a:endParaRPr lang="ru-RU" sz="2400" dirty="0">
              <a:solidFill>
                <a:srgbClr val="002060"/>
              </a:solidFill>
              <a:latin typeface="Lato Light"/>
            </a:endParaRPr>
          </a:p>
        </p:txBody>
      </p:sp>
      <p:sp>
        <p:nvSpPr>
          <p:cNvPr id="17" name="Текст 13"/>
          <p:cNvSpPr txBox="1">
            <a:spLocks/>
          </p:cNvSpPr>
          <p:nvPr/>
        </p:nvSpPr>
        <p:spPr>
          <a:xfrm>
            <a:off x="16237835" y="6386280"/>
            <a:ext cx="5142500" cy="576262"/>
          </a:xfrm>
          <a:prstGeom prst="rect">
            <a:avLst/>
          </a:prstGeom>
        </p:spPr>
        <p:txBody>
          <a:bodyPr/>
          <a:lstStyle>
            <a:lvl1pPr marL="453337" indent="-453337" algn="l" defTabSz="1813347" rtl="0" eaLnBrk="1" latinLnBrk="0" hangingPunct="1">
              <a:lnSpc>
                <a:spcPct val="90000"/>
              </a:lnSpc>
              <a:spcBef>
                <a:spcPts val="1983"/>
              </a:spcBef>
              <a:buFont typeface="Arial" panose="020B0604020202020204" pitchFamily="34" charset="0"/>
              <a:buChar char="•"/>
              <a:defRPr sz="55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6001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4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668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7335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8003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8670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9337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0005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0672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latin typeface="Lato Light"/>
              </a:rPr>
              <a:t>Консультации</a:t>
            </a:r>
            <a:endParaRPr lang="ru-RU" sz="5400" dirty="0">
              <a:latin typeface="Lato Light"/>
            </a:endParaRPr>
          </a:p>
        </p:txBody>
      </p:sp>
      <p:sp>
        <p:nvSpPr>
          <p:cNvPr id="18" name="Текст 16"/>
          <p:cNvSpPr txBox="1">
            <a:spLocks/>
          </p:cNvSpPr>
          <p:nvPr/>
        </p:nvSpPr>
        <p:spPr>
          <a:xfrm>
            <a:off x="16206102" y="7409970"/>
            <a:ext cx="5040000" cy="4827370"/>
          </a:xfrm>
          <a:prstGeom prst="rect">
            <a:avLst/>
          </a:prstGeom>
        </p:spPr>
        <p:txBody>
          <a:bodyPr/>
          <a:lstStyle>
            <a:lvl1pPr marL="453337" indent="-453337" algn="l" defTabSz="1813347" rtl="0" eaLnBrk="1" latinLnBrk="0" hangingPunct="1">
              <a:lnSpc>
                <a:spcPct val="90000"/>
              </a:lnSpc>
              <a:spcBef>
                <a:spcPts val="1983"/>
              </a:spcBef>
              <a:buFont typeface="Arial" panose="020B0604020202020204" pitchFamily="34" charset="0"/>
              <a:buChar char="•"/>
              <a:defRPr sz="55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36001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47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6668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9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17335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08003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98670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893377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00050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06723" indent="-453337" algn="l" defTabSz="1813347" rtl="0" eaLnBrk="1" latinLnBrk="0" hangingPunct="1">
              <a:lnSpc>
                <a:spcPct val="90000"/>
              </a:lnSpc>
              <a:spcBef>
                <a:spcPts val="992"/>
              </a:spcBef>
              <a:buFont typeface="Arial" panose="020B0604020202020204" pitchFamily="34" charset="0"/>
              <a:buChar char="•"/>
              <a:defRPr sz="357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Правовое обеспечение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Вопросы получения субсидий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Привлечение инвестиций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Меры поддержки</a:t>
            </a:r>
          </a:p>
          <a:p>
            <a:pPr marL="285750" indent="-285750">
              <a:buClr>
                <a:schemeClr val="accent5"/>
              </a:buCl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Lato Light"/>
              </a:rPr>
              <a:t>Взаимодействие с органами власти</a:t>
            </a:r>
          </a:p>
          <a:p>
            <a:endParaRPr lang="ru-RU" sz="2400" dirty="0">
              <a:solidFill>
                <a:srgbClr val="002060"/>
              </a:solidFill>
              <a:latin typeface="Lato Light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15795" y="1968697"/>
            <a:ext cx="3388348" cy="3388348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17268998" y="4889105"/>
            <a:ext cx="1540971" cy="4213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Shape 3921"/>
          <p:cNvSpPr/>
          <p:nvPr/>
        </p:nvSpPr>
        <p:spPr>
          <a:xfrm>
            <a:off x="9324034" y="1450972"/>
            <a:ext cx="4467128" cy="4423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2064" y="2285433"/>
            <a:ext cx="2756194" cy="2756194"/>
          </a:xfrm>
          <a:prstGeom prst="rect">
            <a:avLst/>
          </a:prstGeom>
        </p:spPr>
      </p:pic>
      <p:sp>
        <p:nvSpPr>
          <p:cNvPr id="27" name="Shape 3921"/>
          <p:cNvSpPr/>
          <p:nvPr/>
        </p:nvSpPr>
        <p:spPr>
          <a:xfrm>
            <a:off x="2253022" y="1450972"/>
            <a:ext cx="4467128" cy="4423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6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779" y="2118670"/>
            <a:ext cx="2687071" cy="2687071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2668694" y="7225914"/>
            <a:ext cx="4398856" cy="248137"/>
            <a:chOff x="2668694" y="7225915"/>
            <a:chExt cx="1483184" cy="100924"/>
          </a:xfrm>
        </p:grpSpPr>
        <p:cxnSp>
          <p:nvCxnSpPr>
            <p:cNvPr id="37" name="Straight Connector 98"/>
            <p:cNvCxnSpPr/>
            <p:nvPr/>
          </p:nvCxnSpPr>
          <p:spPr>
            <a:xfrm>
              <a:off x="2668694" y="7225915"/>
              <a:ext cx="1483184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Isosceles Triangle 99"/>
            <p:cNvSpPr/>
            <p:nvPr/>
          </p:nvSpPr>
          <p:spPr>
            <a:xfrm flipV="1">
              <a:off x="3334802" y="7243262"/>
              <a:ext cx="150971" cy="83577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9" name="Straight Connector 96"/>
          <p:cNvCxnSpPr/>
          <p:nvPr/>
        </p:nvCxnSpPr>
        <p:spPr>
          <a:xfrm>
            <a:off x="2668694" y="8610600"/>
            <a:ext cx="468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96"/>
          <p:cNvCxnSpPr/>
          <p:nvPr/>
        </p:nvCxnSpPr>
        <p:spPr>
          <a:xfrm>
            <a:off x="2660072" y="9627394"/>
            <a:ext cx="468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96"/>
          <p:cNvCxnSpPr/>
          <p:nvPr/>
        </p:nvCxnSpPr>
        <p:spPr>
          <a:xfrm>
            <a:off x="2660072" y="10247169"/>
            <a:ext cx="468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96"/>
          <p:cNvCxnSpPr/>
          <p:nvPr/>
        </p:nvCxnSpPr>
        <p:spPr>
          <a:xfrm>
            <a:off x="2660072" y="11791950"/>
            <a:ext cx="468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Группа 42"/>
          <p:cNvGrpSpPr/>
          <p:nvPr/>
        </p:nvGrpSpPr>
        <p:grpSpPr>
          <a:xfrm>
            <a:off x="9125022" y="7247238"/>
            <a:ext cx="5040000" cy="248137"/>
            <a:chOff x="2668694" y="7225915"/>
            <a:chExt cx="1483184" cy="100924"/>
          </a:xfrm>
        </p:grpSpPr>
        <p:cxnSp>
          <p:nvCxnSpPr>
            <p:cNvPr id="44" name="Straight Connector 98"/>
            <p:cNvCxnSpPr/>
            <p:nvPr/>
          </p:nvCxnSpPr>
          <p:spPr>
            <a:xfrm>
              <a:off x="2668694" y="7225915"/>
              <a:ext cx="1483184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Isosceles Triangle 99"/>
            <p:cNvSpPr/>
            <p:nvPr/>
          </p:nvSpPr>
          <p:spPr>
            <a:xfrm flipV="1">
              <a:off x="3334802" y="7243262"/>
              <a:ext cx="150971" cy="83577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96"/>
          <p:cNvCxnSpPr/>
          <p:nvPr/>
        </p:nvCxnSpPr>
        <p:spPr>
          <a:xfrm>
            <a:off x="9181351" y="8210550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96"/>
          <p:cNvCxnSpPr/>
          <p:nvPr/>
        </p:nvCxnSpPr>
        <p:spPr>
          <a:xfrm>
            <a:off x="9181351" y="8877300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96"/>
          <p:cNvCxnSpPr/>
          <p:nvPr/>
        </p:nvCxnSpPr>
        <p:spPr>
          <a:xfrm>
            <a:off x="9181351" y="10096500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96"/>
          <p:cNvCxnSpPr/>
          <p:nvPr/>
        </p:nvCxnSpPr>
        <p:spPr>
          <a:xfrm>
            <a:off x="9181351" y="11063389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96"/>
          <p:cNvCxnSpPr/>
          <p:nvPr/>
        </p:nvCxnSpPr>
        <p:spPr>
          <a:xfrm>
            <a:off x="9181351" y="11944350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Группа 50"/>
          <p:cNvGrpSpPr/>
          <p:nvPr/>
        </p:nvGrpSpPr>
        <p:grpSpPr>
          <a:xfrm>
            <a:off x="16206102" y="7285901"/>
            <a:ext cx="5040000" cy="248137"/>
            <a:chOff x="2668694" y="7225915"/>
            <a:chExt cx="1483184" cy="100924"/>
          </a:xfrm>
        </p:grpSpPr>
        <p:cxnSp>
          <p:nvCxnSpPr>
            <p:cNvPr id="52" name="Straight Connector 98"/>
            <p:cNvCxnSpPr/>
            <p:nvPr/>
          </p:nvCxnSpPr>
          <p:spPr>
            <a:xfrm>
              <a:off x="2668694" y="7225915"/>
              <a:ext cx="1483184" cy="0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Isosceles Triangle 99"/>
            <p:cNvSpPr/>
            <p:nvPr/>
          </p:nvSpPr>
          <p:spPr>
            <a:xfrm flipV="1">
              <a:off x="3334802" y="7243262"/>
              <a:ext cx="150971" cy="83577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4" name="Straight Connector 96"/>
          <p:cNvCxnSpPr/>
          <p:nvPr/>
        </p:nvCxnSpPr>
        <p:spPr>
          <a:xfrm>
            <a:off x="16237835" y="7887263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96"/>
          <p:cNvCxnSpPr/>
          <p:nvPr/>
        </p:nvCxnSpPr>
        <p:spPr>
          <a:xfrm>
            <a:off x="16289969" y="8420663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96"/>
          <p:cNvCxnSpPr/>
          <p:nvPr/>
        </p:nvCxnSpPr>
        <p:spPr>
          <a:xfrm>
            <a:off x="16289969" y="9049313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96"/>
          <p:cNvCxnSpPr/>
          <p:nvPr/>
        </p:nvCxnSpPr>
        <p:spPr>
          <a:xfrm>
            <a:off x="16289969" y="9620813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96"/>
          <p:cNvCxnSpPr/>
          <p:nvPr/>
        </p:nvCxnSpPr>
        <p:spPr>
          <a:xfrm>
            <a:off x="16340335" y="10496550"/>
            <a:ext cx="5040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489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183009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hape 3921"/>
          <p:cNvSpPr/>
          <p:nvPr/>
        </p:nvSpPr>
        <p:spPr>
          <a:xfrm>
            <a:off x="958830" y="1681315"/>
            <a:ext cx="2728267" cy="27057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0000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50" name="TextBox 49"/>
          <p:cNvSpPr txBox="1"/>
          <p:nvPr/>
        </p:nvSpPr>
        <p:spPr>
          <a:xfrm>
            <a:off x="15819885" y="186600"/>
            <a:ext cx="76386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6000" dirty="0" smtClean="0">
                <a:solidFill>
                  <a:schemeClr val="accent1"/>
                </a:solidFill>
                <a:latin typeface="Lato Light"/>
                <a:cs typeface="Lato Light"/>
              </a:rPr>
              <a:t>Поддержка проектов</a:t>
            </a:r>
            <a:endParaRPr lang="en-US" sz="6000" dirty="0" smtClean="0">
              <a:solidFill>
                <a:schemeClr val="accent1"/>
              </a:solidFill>
              <a:latin typeface="Lato Light"/>
              <a:cs typeface="Lato Light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454" y="1824060"/>
            <a:ext cx="1883214" cy="1883214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4109721" y="2323231"/>
            <a:ext cx="1899353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50215" algn="l"/>
                <a:tab pos="630555" algn="l"/>
              </a:tabLst>
            </a:pPr>
            <a:r>
              <a:rPr lang="ru-RU" sz="4800" b="1" dirty="0" smtClean="0">
                <a:solidFill>
                  <a:srgbClr val="002060"/>
                </a:solidFill>
                <a:latin typeface="Lato Light"/>
                <a:ea typeface="Times New Roman" panose="02020603050405020304" pitchFamily="18" charset="0"/>
              </a:rPr>
              <a:t>С 2018 года вводятся новые правила предоставления услуг Центра кластерного развития.</a:t>
            </a:r>
            <a:endParaRPr lang="ru-RU" sz="4800" b="1" dirty="0">
              <a:solidFill>
                <a:srgbClr val="002060"/>
              </a:solidFill>
              <a:latin typeface="Lato Light"/>
              <a:ea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322963" y="5401635"/>
            <a:ext cx="18993534" cy="1783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50215" algn="l"/>
                <a:tab pos="630555" algn="l"/>
              </a:tabLst>
            </a:pPr>
            <a:r>
              <a:rPr lang="ru-RU" sz="4800" b="1" dirty="0" smtClean="0">
                <a:solidFill>
                  <a:srgbClr val="002060"/>
                </a:solidFill>
                <a:latin typeface="Lato Light"/>
                <a:ea typeface="Times New Roman" panose="02020603050405020304" pitchFamily="18" charset="0"/>
              </a:rPr>
              <a:t>Приоритетом при рассмотрении заявок на оказание услуг ЦКР будут </a:t>
            </a:r>
            <a:r>
              <a:rPr lang="ru-RU" sz="4800" b="1" dirty="0" smtClean="0">
                <a:solidFill>
                  <a:srgbClr val="C00000"/>
                </a:solidFill>
                <a:latin typeface="Lato Light"/>
                <a:ea typeface="Times New Roman" panose="02020603050405020304" pitchFamily="18" charset="0"/>
              </a:rPr>
              <a:t>совместные проекты</a:t>
            </a:r>
            <a:r>
              <a:rPr lang="ru-RU" sz="4800" b="1" dirty="0" smtClean="0">
                <a:solidFill>
                  <a:srgbClr val="002060"/>
                </a:solidFill>
                <a:latin typeface="Lato Light"/>
                <a:ea typeface="Times New Roman" panose="02020603050405020304" pitchFamily="18" charset="0"/>
              </a:rPr>
              <a:t>.</a:t>
            </a:r>
            <a:endParaRPr lang="ru-RU" sz="4800" b="1" dirty="0">
              <a:solidFill>
                <a:srgbClr val="002060"/>
              </a:solidFill>
              <a:latin typeface="Lato Light"/>
              <a:ea typeface="Times New Roman" panose="02020603050405020304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2322963" y="7940763"/>
            <a:ext cx="18993534" cy="2751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50215" algn="l"/>
                <a:tab pos="630555" algn="l"/>
              </a:tabLst>
            </a:pPr>
            <a:r>
              <a:rPr lang="ru-RU" sz="4800" b="1" dirty="0" smtClean="0">
                <a:solidFill>
                  <a:srgbClr val="002060"/>
                </a:solidFill>
                <a:latin typeface="Lato Light"/>
                <a:ea typeface="Times New Roman" panose="02020603050405020304" pitchFamily="18" charset="0"/>
              </a:rPr>
              <a:t>Совместным кооперационным проектом считается проект, в реализации которого принимают участие </a:t>
            </a:r>
            <a:r>
              <a:rPr lang="ru-RU" sz="4800" b="1" dirty="0" smtClean="0">
                <a:solidFill>
                  <a:srgbClr val="C00000"/>
                </a:solidFill>
                <a:latin typeface="Lato Light"/>
                <a:ea typeface="Times New Roman" panose="02020603050405020304" pitchFamily="18" charset="0"/>
              </a:rPr>
              <a:t>3 и более участника</a:t>
            </a:r>
            <a:r>
              <a:rPr lang="ru-RU" sz="4800" b="1" dirty="0" smtClean="0">
                <a:solidFill>
                  <a:srgbClr val="002060"/>
                </a:solidFill>
                <a:latin typeface="Lato Light"/>
                <a:ea typeface="Times New Roman" panose="02020603050405020304" pitchFamily="18" charset="0"/>
              </a:rPr>
              <a:t>.</a:t>
            </a:r>
            <a:endParaRPr lang="ru-RU" sz="4800" b="1" dirty="0">
              <a:solidFill>
                <a:srgbClr val="002060"/>
              </a:solidFill>
              <a:latin typeface="Lato Ligh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47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183009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3009" y="685800"/>
            <a:ext cx="17771507" cy="1133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3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604"/>
          <a:stretch/>
        </p:blipFill>
        <p:spPr>
          <a:xfrm>
            <a:off x="323426" y="12237340"/>
            <a:ext cx="2336646" cy="1085796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2672023" y="12780237"/>
            <a:ext cx="20786493" cy="0"/>
          </a:xfrm>
          <a:prstGeom prst="line">
            <a:avLst/>
          </a:prstGeom>
          <a:ln w="38100">
            <a:solidFill>
              <a:srgbClr val="3660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Заголовок 1"/>
          <p:cNvSpPr txBox="1">
            <a:spLocks/>
          </p:cNvSpPr>
          <p:nvPr/>
        </p:nvSpPr>
        <p:spPr>
          <a:xfrm>
            <a:off x="5440660" y="3790909"/>
            <a:ext cx="3926160" cy="556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sm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rgbClr val="C00000"/>
                </a:solidFill>
                <a:latin typeface="Lato Light"/>
              </a:rPr>
              <a:t>Контакты</a:t>
            </a:r>
          </a:p>
        </p:txBody>
      </p:sp>
      <p:sp>
        <p:nvSpPr>
          <p:cNvPr id="60" name="Объект 2"/>
          <p:cNvSpPr txBox="1">
            <a:spLocks/>
          </p:cNvSpPr>
          <p:nvPr/>
        </p:nvSpPr>
        <p:spPr>
          <a:xfrm>
            <a:off x="5898790" y="5482278"/>
            <a:ext cx="16123010" cy="29578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ru-RU" sz="4400" dirty="0">
                <a:solidFill>
                  <a:srgbClr val="254061"/>
                </a:solidFill>
                <a:latin typeface="Lato Light"/>
              </a:rPr>
              <a:t>Адрес: 664011, г. Иркутск, ул. Рабочая 2а/4, офис 420</a:t>
            </a:r>
          </a:p>
          <a:p>
            <a:pPr>
              <a:buClr>
                <a:srgbClr val="FF0000"/>
              </a:buClr>
            </a:pPr>
            <a:r>
              <a:rPr lang="ru-RU" sz="4400" dirty="0">
                <a:solidFill>
                  <a:srgbClr val="254061"/>
                </a:solidFill>
                <a:latin typeface="Lato Light"/>
              </a:rPr>
              <a:t>Телефон:</a:t>
            </a:r>
            <a:endParaRPr lang="en-US" sz="4400" dirty="0">
              <a:solidFill>
                <a:srgbClr val="254061"/>
              </a:solidFill>
              <a:latin typeface="Lato Light"/>
            </a:endParaRPr>
          </a:p>
          <a:p>
            <a:pPr>
              <a:buClr>
                <a:srgbClr val="FF0000"/>
              </a:buClr>
              <a:buBlip>
                <a:blip r:embed="rId3"/>
              </a:buBlip>
            </a:pPr>
            <a:r>
              <a:rPr lang="ru-RU" sz="4400" dirty="0">
                <a:solidFill>
                  <a:srgbClr val="254061"/>
                </a:solidFill>
                <a:latin typeface="Lato Light"/>
              </a:rPr>
              <a:t> (3952) </a:t>
            </a:r>
            <a:r>
              <a:rPr lang="ru-RU" sz="4400" b="1" dirty="0">
                <a:solidFill>
                  <a:srgbClr val="C00000"/>
                </a:solidFill>
                <a:latin typeface="Lato Light"/>
              </a:rPr>
              <a:t>43-64-62</a:t>
            </a:r>
            <a:endParaRPr lang="en-US" sz="4400" b="1" dirty="0">
              <a:solidFill>
                <a:srgbClr val="C00000"/>
              </a:solidFill>
              <a:latin typeface="Lato Light"/>
            </a:endParaRPr>
          </a:p>
          <a:p>
            <a:pPr>
              <a:buClr>
                <a:srgbClr val="FF0000"/>
              </a:buClr>
            </a:pPr>
            <a:endParaRPr lang="ru-RU" sz="4400" dirty="0">
              <a:solidFill>
                <a:srgbClr val="254061"/>
              </a:solidFill>
              <a:latin typeface="Lato Light"/>
            </a:endParaRPr>
          </a:p>
          <a:p>
            <a:pPr>
              <a:buClr>
                <a:srgbClr val="FF0000"/>
              </a:buClr>
            </a:pPr>
            <a:r>
              <a:rPr lang="en-US" sz="4400" dirty="0">
                <a:solidFill>
                  <a:srgbClr val="254061"/>
                </a:solidFill>
                <a:latin typeface="Lato Light"/>
              </a:rPr>
              <a:t>E-mail</a:t>
            </a:r>
            <a:r>
              <a:rPr lang="ru-RU" sz="4400" dirty="0">
                <a:solidFill>
                  <a:srgbClr val="254061"/>
                </a:solidFill>
                <a:latin typeface="Lato Light"/>
              </a:rPr>
              <a:t>:</a:t>
            </a:r>
            <a:r>
              <a:rPr lang="en-US" sz="4400" dirty="0">
                <a:solidFill>
                  <a:srgbClr val="254061"/>
                </a:solidFill>
                <a:latin typeface="Lato Light"/>
              </a:rPr>
              <a:t> </a:t>
            </a:r>
            <a:r>
              <a:rPr lang="en-US" sz="4400" b="1" dirty="0">
                <a:solidFill>
                  <a:srgbClr val="C00000"/>
                </a:solidFill>
                <a:latin typeface="Lato Light"/>
              </a:rPr>
              <a:t>info@irkcluster.ru</a:t>
            </a:r>
          </a:p>
          <a:p>
            <a:pPr>
              <a:buClr>
                <a:srgbClr val="FF0000"/>
              </a:buClr>
            </a:pPr>
            <a:r>
              <a:rPr lang="ru-RU" sz="4400" dirty="0">
                <a:solidFill>
                  <a:srgbClr val="254061"/>
                </a:solidFill>
                <a:latin typeface="Lato Light"/>
              </a:rPr>
              <a:t>Сайт: </a:t>
            </a:r>
            <a:r>
              <a:rPr lang="en-US" sz="4400" b="1" dirty="0">
                <a:solidFill>
                  <a:srgbClr val="C00000"/>
                </a:solidFill>
                <a:latin typeface="Lato Light"/>
              </a:rPr>
              <a:t>www.irkcluster.ru</a:t>
            </a:r>
          </a:p>
          <a:p>
            <a:endParaRPr lang="ru-RU" sz="4400" dirty="0">
              <a:latin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58831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lueMosaic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1279</TotalTime>
  <Words>441</Words>
  <Application>Microsoft Office PowerPoint</Application>
  <PresentationFormat>Произвольный</PresentationFormat>
  <Paragraphs>68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Helvetica Light</vt:lpstr>
      <vt:lpstr>Lato Light</vt:lpstr>
      <vt:lpstr>Times New Roman</vt:lpstr>
      <vt:lpstr>Wingdings</vt:lpstr>
      <vt:lpstr>Wingdings 3</vt:lpstr>
      <vt:lpstr>Тема Office</vt:lpstr>
      <vt:lpstr>BlueMosaic template</vt:lpstr>
      <vt:lpstr>Центр кластерного развития иркутской области:  Кластер как инструмент повышения конкурентоспособности предприятий. Особенности формиРОВАНИЯ ТЕРРИТОРИАЛЬНЫХ КЛАСТЕРОВ И ПРЕИМУЩЕСТВА ДЛЯ ИХ УЧАСТНИКОВ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Семочкин Илья Андреевич</dc:creator>
  <cp:lastModifiedBy>user</cp:lastModifiedBy>
  <cp:revision>115</cp:revision>
  <cp:lastPrinted>2018-01-31T04:15:06Z</cp:lastPrinted>
  <dcterms:created xsi:type="dcterms:W3CDTF">2018-01-29T06:24:22Z</dcterms:created>
  <dcterms:modified xsi:type="dcterms:W3CDTF">2018-05-15T09:50:37Z</dcterms:modified>
</cp:coreProperties>
</file>